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27" r:id="rId1"/>
    <p:sldMasterId id="2147484716" r:id="rId2"/>
  </p:sldMasterIdLst>
  <p:notesMasterIdLst>
    <p:notesMasterId r:id="rId22"/>
  </p:notesMasterIdLst>
  <p:sldIdLst>
    <p:sldId id="256" r:id="rId3"/>
    <p:sldId id="718" r:id="rId4"/>
    <p:sldId id="712" r:id="rId5"/>
    <p:sldId id="683" r:id="rId6"/>
    <p:sldId id="710" r:id="rId7"/>
    <p:sldId id="713" r:id="rId8"/>
    <p:sldId id="714" r:id="rId9"/>
    <p:sldId id="715" r:id="rId10"/>
    <p:sldId id="716" r:id="rId11"/>
    <p:sldId id="719" r:id="rId12"/>
    <p:sldId id="720" r:id="rId13"/>
    <p:sldId id="721" r:id="rId14"/>
    <p:sldId id="722" r:id="rId15"/>
    <p:sldId id="723" r:id="rId16"/>
    <p:sldId id="724" r:id="rId17"/>
    <p:sldId id="725" r:id="rId18"/>
    <p:sldId id="726" r:id="rId19"/>
    <p:sldId id="692" r:id="rId20"/>
    <p:sldId id="717" r:id="rId21"/>
  </p:sldIdLst>
  <p:sldSz cx="9144000" cy="6858000" type="screen4x3"/>
  <p:notesSz cx="6815138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  <a:srgbClr val="00FFFF"/>
    <a:srgbClr val="FF00FF"/>
    <a:srgbClr val="CC9900"/>
    <a:srgbClr val="33CCFF"/>
    <a:srgbClr val="9933FF"/>
    <a:srgbClr val="FFFF00"/>
    <a:srgbClr val="300D0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2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rman\AppData\Local\Temp\adhoc_query_11-Aug-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131422572985143E-2"/>
          <c:y val="1.6958585798159315E-2"/>
          <c:w val="0.94395742113804593"/>
          <c:h val="0.77010166605420161"/>
        </c:manualLayout>
      </c:layout>
      <c:pie3DChart>
        <c:varyColors val="1"/>
        <c:ser>
          <c:idx val="0"/>
          <c:order val="0"/>
          <c:explosion val="32"/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0.1307424824033062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2,56%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711067366579192E-2"/>
                  <c:y val="-0.256293015456399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80,59%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079396325459567E-2"/>
                  <c:y val="-1.7322834645669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9,70%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282813851420722E-2"/>
                  <c:y val="3.73088887559502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7,15%</a:t>
                    </a:r>
                    <a:endParaRPr lang="en-US" dirty="0"/>
                  </a:p>
                </c:rich>
              </c:tx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lang="id-ID" sz="1200" b="1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'adhoc_query_11-Aug-2015'!$E$7:$E$10</c:f>
              <c:strCache>
                <c:ptCount val="4"/>
                <c:pt idx="0">
                  <c:v>BELANJA PEGAWAI</c:v>
                </c:pt>
                <c:pt idx="1">
                  <c:v>BELANJA BARANG</c:v>
                </c:pt>
                <c:pt idx="2">
                  <c:v>BELANJA MODAL</c:v>
                </c:pt>
                <c:pt idx="3">
                  <c:v>BELANJA BANTUAN SOSIAL</c:v>
                </c:pt>
              </c:strCache>
            </c:strRef>
          </c:cat>
          <c:val>
            <c:numRef>
              <c:f>'adhoc_query_11-Aug-2015'!$F$7:$F$10</c:f>
              <c:numCache>
                <c:formatCode>#,##0</c:formatCode>
                <c:ptCount val="4"/>
                <c:pt idx="0">
                  <c:v>245255259000</c:v>
                </c:pt>
                <c:pt idx="1">
                  <c:v>7259273097000</c:v>
                </c:pt>
                <c:pt idx="2">
                  <c:v>870056621000</c:v>
                </c:pt>
                <c:pt idx="3">
                  <c:v>643110154000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3.6262845145970481E-2"/>
          <c:y val="0.78909207737601805"/>
          <c:w val="0.93571586542305263"/>
          <c:h val="9.2197822036868313E-2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lang="id-ID"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767" cy="4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5123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38" y="0"/>
            <a:ext cx="2952766" cy="4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E1699-CEAE-4A0B-897B-B1DBEC963DFE}" type="datetimeFigureOut">
              <a:rPr lang="en-US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31748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22338" y="746125"/>
            <a:ext cx="4970462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125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55" y="4722770"/>
            <a:ext cx="5453031" cy="447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62" tIns="46831" rIns="93662" bIns="468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539"/>
            <a:ext cx="2952767" cy="4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5127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38" y="9445539"/>
            <a:ext cx="2952766" cy="4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43FF100-E6E5-4B36-B8D9-417EFE62B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271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608E-AE56-4F1C-B1E6-A4E0D17F5A07}" type="slidenum">
              <a:rPr lang="id-ID" smtClean="0">
                <a:solidFill>
                  <a:prstClr val="black"/>
                </a:solidFill>
              </a:rPr>
              <a:pPr/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43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0462" cy="372903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0052" y="4723565"/>
            <a:ext cx="5455036" cy="4475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4820" tIns="52410" rIns="104820" bIns="52410"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60938" y="9444807"/>
            <a:ext cx="2951765" cy="4969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4820" tIns="52410" rIns="104820" bIns="52410"/>
          <a:lstStyle/>
          <a:p>
            <a:pPr defTabSz="906193"/>
            <a:fld id="{2DDEAF14-5A7F-4C29-A114-92355A322240}" type="slidenum">
              <a:rPr lang="en-US">
                <a:solidFill>
                  <a:srgbClr val="000000"/>
                </a:solidFill>
              </a:rPr>
              <a:pPr defTabSz="906193"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D5419-421F-43A9-94FB-0A67FF7D1004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F63CB8C-D487-4021-A617-F81B33A21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AA81-7004-4173-9373-28A187B7B8C6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2051-C45E-4205-946E-3659174A9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29C1C-1B2D-4673-9D87-93276BBFA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B4D0-1DA6-4F7A-AA6F-1798067FE4ED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2677-958A-4464-9241-1101FA54ADD4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11A8-3E4B-42E4-8644-F6DCDD679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081445"/>
      </p:ext>
    </p:extLst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AEC8B-BB70-463A-8DFB-4424F7405E6D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AF763-0604-452F-B8E0-68E121EDE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521921"/>
      </p:ext>
    </p:extLst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00C1C-CC74-4640-9B84-F35011EF6306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DAA29-5E33-432D-BFD4-B12DBD2A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838871"/>
      </p:ext>
    </p:extLst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612F-604B-4989-81DB-B73EBFBA16F5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5336-D482-4B1E-91E5-AA18215DC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822568"/>
      </p:ext>
    </p:extLst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778F-8091-490C-A63A-F17E8BE32E1F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C343-2A3C-425C-986D-222F30A29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697509"/>
      </p:ext>
    </p:extLst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EA16-DAC1-48C9-9093-B455908970BA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99BB65-B8CF-4167-9261-5D45A1EAD3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744349"/>
      </p:ext>
    </p:extLst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E9DC-245E-472D-8BAE-1A6DADE3FD4C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7CFC3-088A-411E-8A02-208AF5CCA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813756"/>
      </p:ext>
    </p:extLst>
  </p:cSld>
  <p:clrMapOvr>
    <a:masterClrMapping/>
  </p:clrMapOvr>
  <p:transition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BC1FE-50B7-4708-AAFA-1927C6A41727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3C60F-E7A3-4184-8BEA-FCE9D472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096709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1E34-98D8-48B3-B477-CC9C32DBB4AD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71C1-6510-4BF7-B9A0-09978533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AD981-AA5E-4E16-AB89-EB45D5174905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7136A-3A88-47B1-AA23-CF68F49B1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512872"/>
      </p:ext>
    </p:extLst>
  </p:cSld>
  <p:clrMapOvr>
    <a:masterClrMapping/>
  </p:clrMapOvr>
  <p:transition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A7A1C-2AA2-4BBB-8F01-441F866491E1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CB2D-6AA8-41CF-B2B6-FD8A5FC2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086460"/>
      </p:ext>
    </p:extLst>
  </p:cSld>
  <p:clrMapOvr>
    <a:masterClrMapping/>
  </p:clrMapOvr>
  <p:transition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C2BB9-9E86-43C7-8D56-DB2C801E33B5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CDD01-A464-467A-BAFC-A26598C80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5114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011A-606E-4B69-A8F4-F1435E208A63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574441-F43B-4A12-9661-D0C50FCAE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2873-A87A-4BEA-BF59-9A2033394867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127F-6991-4333-925D-AE194488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5E4A8-219A-45E4-B71C-77ACCFF93A9E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98F051-6C35-49BD-B12B-58962E388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CC3F-B307-42C3-BC44-9B6A03C7EBE7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D5EED-2E96-4854-AA82-1D1E5331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D3EB-556E-432E-A72A-B96FA0EEAA96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DF14AB-D457-4BAC-B74D-C2908918C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516502F-801F-43DA-8FC8-FA4F1F942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A99C6-3A8F-4E90-A558-20A4CFC07EFD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B8B3-3A15-42F2-8DD3-003A0C1EC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3E0CD-D111-462E-A364-C6AF2F91FFE2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alt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099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100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B4BF60-4424-4F70-8E3E-079CBB4E8F6B}" type="datetime1">
              <a:rPr lang="en-US" smtClean="0"/>
              <a:pPr>
                <a:defRPr/>
              </a:pPr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919946-6BEC-4353-BD3E-DAAA36D82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</p:sldLayoutIdLst>
  <p:transition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id-ID" altLang="en-US" smtClean="0">
              <a:solidFill>
                <a:srgbClr val="FFFFFF"/>
              </a:solidFill>
              <a:latin typeface="Perpetua" pitchFamily="18" charset="0"/>
            </a:endParaRPr>
          </a:p>
        </p:txBody>
      </p:sp>
      <p:sp useBgFill="1">
        <p:nvSpPr>
          <p:cNvPr id="2051" name="Rounded Rectangle 7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id-ID" altLang="en-US" smtClean="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2052" name="Title Placeholder 2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EC394C-795B-4F11-8C77-9D2BF14E257B}" type="datetime1">
              <a:rPr lang="en-US" smtClean="0">
                <a:solidFill>
                  <a:srgbClr val="696464"/>
                </a:solidFill>
              </a:rPr>
              <a:pPr>
                <a:defRPr/>
              </a:pPr>
              <a:t>9/16/2015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07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d-ID" altLang="en-US">
              <a:solidFill>
                <a:srgbClr val="696464"/>
              </a:solidFill>
            </a:endParaRPr>
          </a:p>
        </p:txBody>
      </p:sp>
      <p:sp>
        <p:nvSpPr>
          <p:cNvPr id="308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19863"/>
            <a:ext cx="2133600" cy="3651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40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FC015F8B-60A7-4F8C-8D05-F2397ABB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44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18" r:id="rId2"/>
    <p:sldLayoutId id="2147484719" r:id="rId3"/>
    <p:sldLayoutId id="2147484720" r:id="rId4"/>
    <p:sldLayoutId id="2147484721" r:id="rId5"/>
    <p:sldLayoutId id="2147484722" r:id="rId6"/>
    <p:sldLayoutId id="2147484723" r:id="rId7"/>
    <p:sldLayoutId id="2147484724" r:id="rId8"/>
    <p:sldLayoutId id="2147484725" r:id="rId9"/>
    <p:sldLayoutId id="2147484726" r:id="rId10"/>
    <p:sldLayoutId id="2147484727" r:id="rId11"/>
  </p:sldLayoutIdLst>
  <p:transition>
    <p:split orient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Font typeface="Wingdings 2" pitchFamily="18" charset="2"/>
        <a:buChar char="o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Font typeface="Wingdings 2" pitchFamily="18" charset="2"/>
        <a:buChar char="o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Font typeface="Wingdings 2" pitchFamily="18" charset="2"/>
        <a:buChar char="o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Font typeface="Wingdings 2" pitchFamily="18" charset="2"/>
        <a:buChar char="o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Font typeface="Wingdings 2" pitchFamily="18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2362200" y="6324600"/>
            <a:ext cx="4679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altLang="en-US" b="1" dirty="0">
                <a:latin typeface="Cambria" pitchFamily="18" charset="0"/>
              </a:rPr>
              <a:t>Jakarta, </a:t>
            </a:r>
            <a:r>
              <a:rPr lang="en-US" altLang="en-US" b="1" dirty="0" smtClean="0">
                <a:latin typeface="Cambria" pitchFamily="18" charset="0"/>
              </a:rPr>
              <a:t> </a:t>
            </a:r>
            <a:r>
              <a:rPr lang="en-US" altLang="en-US" b="1" dirty="0" smtClean="0">
                <a:latin typeface="Cambria" pitchFamily="18" charset="0"/>
              </a:rPr>
              <a:t>16  </a:t>
            </a:r>
            <a:r>
              <a:rPr lang="en-US" altLang="en-US" b="1" dirty="0" smtClean="0">
                <a:latin typeface="Cambria" pitchFamily="18" charset="0"/>
              </a:rPr>
              <a:t>September </a:t>
            </a:r>
            <a:r>
              <a:rPr lang="id-ID" altLang="en-US" b="1" dirty="0" smtClean="0">
                <a:latin typeface="Cambria" pitchFamily="18" charset="0"/>
              </a:rPr>
              <a:t> </a:t>
            </a:r>
            <a:r>
              <a:rPr lang="id-ID" altLang="en-US" b="1" dirty="0">
                <a:latin typeface="Cambria" pitchFamily="18" charset="0"/>
              </a:rPr>
              <a:t>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743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en-US" sz="2000" b="1" dirty="0" smtClean="0">
                <a:latin typeface="Cambria" pitchFamily="18" charset="0"/>
              </a:rPr>
              <a:t>KEM</a:t>
            </a:r>
            <a:r>
              <a:rPr lang="en-US" altLang="en-US" sz="2000" b="1" dirty="0" smtClean="0">
                <a:latin typeface="Cambria" pitchFamily="18" charset="0"/>
              </a:rPr>
              <a:t>ENTERI</a:t>
            </a:r>
            <a:r>
              <a:rPr lang="id-ID" altLang="en-US" sz="2000" b="1" dirty="0" smtClean="0">
                <a:latin typeface="Cambria" pitchFamily="18" charset="0"/>
              </a:rPr>
              <a:t>AN</a:t>
            </a:r>
            <a:r>
              <a:rPr lang="en-US" altLang="en-US" sz="2000" b="1" dirty="0" smtClean="0">
                <a:latin typeface="Cambria" pitchFamily="18" charset="0"/>
              </a:rPr>
              <a:t> DESA, </a:t>
            </a:r>
            <a:r>
              <a:rPr lang="id-ID" altLang="en-US" sz="2000" b="1" dirty="0" smtClean="0">
                <a:latin typeface="Cambria" pitchFamily="18" charset="0"/>
              </a:rPr>
              <a:t>PDT</a:t>
            </a:r>
            <a:r>
              <a:rPr lang="en-US" altLang="en-US" sz="2000" b="1" dirty="0" smtClean="0">
                <a:latin typeface="Cambria" pitchFamily="18" charset="0"/>
              </a:rPr>
              <a:t> DAN</a:t>
            </a:r>
            <a:r>
              <a:rPr lang="id-ID" altLang="en-US" sz="2000" b="1" dirty="0" smtClean="0">
                <a:latin typeface="Cambria" pitchFamily="18" charset="0"/>
              </a:rPr>
              <a:t> </a:t>
            </a:r>
            <a:r>
              <a:rPr lang="en-US" altLang="en-US" sz="2000" b="1" dirty="0" smtClean="0">
                <a:latin typeface="Cambria" pitchFamily="18" charset="0"/>
              </a:rPr>
              <a:t>TRANSMIGRASI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114782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LOKASI DAN ALOKASI KEGIATAN TERKAIT PENYEDIAAN SARANA AIR BERSIH</a:t>
            </a:r>
            <a:endParaRPr lang="en-US" sz="2800" b="1" dirty="0"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4" y="850830"/>
            <a:ext cx="1523992" cy="1511398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7772400" cy="1143000"/>
          </a:xfrm>
        </p:spPr>
        <p:txBody>
          <a:bodyPr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MATRIKS LOKASI DAN ALOKASI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TERKAIT PENYEDIAAN SARANA AIR BERSIH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9BB65-B8CF-4167-9261-5D45A1EAD3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DITJEN PKP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3" y="1509852"/>
          <a:ext cx="8215370" cy="4528620"/>
        </p:xfrm>
        <a:graphic>
          <a:graphicData uri="http://schemas.openxmlformats.org/drawingml/2006/table">
            <a:tbl>
              <a:tblPr/>
              <a:tblGrid>
                <a:gridCol w="327306"/>
                <a:gridCol w="3642911"/>
                <a:gridCol w="772442"/>
                <a:gridCol w="1597251"/>
                <a:gridCol w="1875460"/>
              </a:tblGrid>
              <a:tr h="189599"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DIREKTORAT/KABUPATEN/URAIAN KEGIATAN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SATUAN (Rp.)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JUMALAH (Rp)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71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UNIT: DITJEN PEMBANGUNAN KAWASAN PERDESAAN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Rp       302.125.000,00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 Sumber Daya Alam Kawasan Perdesaan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Pengembangan Sumber Daya Alam Kawasan Perdesaan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Bantuan Pengadaan Alat Pengolah Air Bersih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80.000.000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80.000.000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Sabang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Aceh Barat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Nias Selatan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Karimun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Bintan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Pesisir Selatan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Mentawai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Pati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Klaten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Gunung Kidul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Ponorogo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Pacitan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Rote Ndao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Alor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Belu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Kapuas Hulu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07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Murung Raya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386" marR="9386" marT="9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3000"/>
          </a:xfrm>
        </p:spPr>
        <p:txBody>
          <a:bodyPr/>
          <a:lstStyle/>
          <a:p>
            <a:r>
              <a:rPr lang="id-ID" dirty="0" smtClean="0"/>
              <a:t>DITJEN PKP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90550" y="1966754"/>
          <a:ext cx="8196294" cy="3792855"/>
        </p:xfrm>
        <a:graphic>
          <a:graphicData uri="http://schemas.openxmlformats.org/drawingml/2006/table">
            <a:tbl>
              <a:tblPr/>
              <a:tblGrid>
                <a:gridCol w="326546"/>
                <a:gridCol w="3634452"/>
                <a:gridCol w="770648"/>
                <a:gridCol w="1593542"/>
                <a:gridCol w="1871106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DIREKTORAT/KABUPATEN/URAIAN KEGIATAN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SATUAN (Rp.)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JUMALAH (Rp)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Kutai Barat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Mahakam Ulu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Nunukan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Malinau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Kepulauan Sanguhe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Bolaang Mongondow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Toraja Utara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704.000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704.000,00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Jeneponto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Takalar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Banggai Kepulauan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Konawe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Wakatobi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Pulau Morotai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Halmahera Timur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Supiori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Waropen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Raja Ampat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Tambraw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2.918.400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2.918.400,00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DITJEN PKP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90550" y="1643049"/>
          <a:ext cx="8196294" cy="3516487"/>
        </p:xfrm>
        <a:graphic>
          <a:graphicData uri="http://schemas.openxmlformats.org/drawingml/2006/table">
            <a:tbl>
              <a:tblPr/>
              <a:tblGrid>
                <a:gridCol w="326546"/>
                <a:gridCol w="3634452"/>
                <a:gridCol w="770648"/>
                <a:gridCol w="1593542"/>
                <a:gridCol w="1871106"/>
              </a:tblGrid>
              <a:tr h="26095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DIREKTORAT/KABUPATEN/URAIAN KEGIATAN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SATUAN (Rp.)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JUMALAH (Rp)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2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  Kerjasama dan Pengembangan Kapasitas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3.000.000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3.000.000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33333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Pengembangan Kerjasama dan Kemitraan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Garut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Kuningan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Pati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Bantul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Gunung Kidul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Serdang Bedagai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Lima Puluh Kota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Tanah Datar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Tanggamus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94"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Bantaeng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300.000,00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DITJEN PDT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0550" y="1714487"/>
          <a:ext cx="8196294" cy="4068934"/>
        </p:xfrm>
        <a:graphic>
          <a:graphicData uri="http://schemas.openxmlformats.org/drawingml/2006/table">
            <a:tbl>
              <a:tblPr/>
              <a:tblGrid>
                <a:gridCol w="326546"/>
                <a:gridCol w="3634452"/>
                <a:gridCol w="770648"/>
                <a:gridCol w="1593542"/>
                <a:gridCol w="1871106"/>
              </a:tblGrid>
              <a:tr h="20385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DIREKTORAT/KABUPATEN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SATUAN (Rp.)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JUMALAH (Rp)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19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UNIT: DITJEN PEMBANGUNAN DAERAH TERTINGGAL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Rp       843.642.000,00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4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 Pengembangan SDM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64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Bantuan pemberdayaan masyarakat terhadap penyediaan sanitasi di daerah tertinggal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24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Lebak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Pandeglang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Lombok Barat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Lombok Timur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Halmahera Barat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Pesisir Barat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64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Bantuan Stimulan Models Sarana Air Bersih di Daerah Tertinggal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Halmahera Barat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Lombok Tengah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Kupang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83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DITJEN PDT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0550" y="1952466"/>
          <a:ext cx="8124854" cy="3821430"/>
        </p:xfrm>
        <a:graphic>
          <a:graphicData uri="http://schemas.openxmlformats.org/drawingml/2006/table">
            <a:tbl>
              <a:tblPr/>
              <a:tblGrid>
                <a:gridCol w="323699"/>
                <a:gridCol w="3602774"/>
                <a:gridCol w="763931"/>
                <a:gridCol w="1579653"/>
                <a:gridCol w="185479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DIREKTORAT/KABUPATEN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SATUAN (Rp.)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JUMALAH (Rp)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 Peningkatan Sarana dan Prasarana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Pembangunan Prasarana Air Bersih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Sumba Timur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Pandeglang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Gorontalo Utara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Lebak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Bombana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Lombok Barat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Tambraw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Toli Toli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Mamuju Tengah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Pembangunan Jaringan Irigasi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Kayong Utara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Ketapang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Melawi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Donggala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Pesisir Barat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Musi Rawas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3.837.000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PDTu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4349" y="1657191"/>
          <a:ext cx="8115301" cy="4411980"/>
        </p:xfrm>
        <a:graphic>
          <a:graphicData uri="http://schemas.openxmlformats.org/drawingml/2006/table">
            <a:tbl>
              <a:tblPr/>
              <a:tblGrid>
                <a:gridCol w="317252"/>
                <a:gridCol w="3683293"/>
                <a:gridCol w="748714"/>
                <a:gridCol w="1548189"/>
                <a:gridCol w="1817853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DIREKTORAT/KABUPATEN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SATUAN (Rp.)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JUMALAH (Rp)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UNIT: DITJEN PEMBANGUNAN DAERAH TERTENTU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496.655.000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Direktorat Pengembangan Wilayah Perbatasan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Pembangunan Fasilitas Air Bersih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Kepulauan Anambas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Natuna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Kapuas Hulu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Saba raijiwa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Mahakam hulu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Bengkayang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Sintang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Sanggau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Nunukan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Sambas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Kepulauan Aru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Raja Ampat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Boven Digoel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Kepulauan Talaud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Pulau Morotai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Supiori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Keerom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Pegunungan Bintang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Merauke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PKT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PDTu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4349" y="1500172"/>
          <a:ext cx="8115301" cy="435771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7252"/>
                <a:gridCol w="3683293"/>
                <a:gridCol w="748714"/>
                <a:gridCol w="1548189"/>
                <a:gridCol w="1817853"/>
              </a:tblGrid>
              <a:tr h="24303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/>
                        <a:t>NO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/>
                        <a:t>DIREKTORAT/KABUPATEN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/>
                        <a:t>VOLUME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u="none" strike="noStrike"/>
                        <a:t>HARGA SATUAN (Rp.)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u="none" strike="noStrike"/>
                        <a:t>JUMALAH (Rp)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656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/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/>
                        <a:t>Direktorat Pengembangan Daerah Pulau Kecil dan Terluar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52656"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/>
                        <a:t> 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d-ID" sz="1100" u="none" strike="noStrike"/>
                        <a:t>Pengadaan Air Bersih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100" u="none" strike="noStrike"/>
                        <a:t> 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Bangka Selatan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Bengkayang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Banggai Kepulauan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Mamuju Utara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Bombana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6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Konawe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7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Donggala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8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Nabire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9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Merauke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Supiori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11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Raja Ampat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12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Yapen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13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Teluk Bintani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14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Teluk Wondama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625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15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/>
                        <a:t>Kaimana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/>
                        <a:t>1 PKT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/>
                        <a:t>2.000.000</a:t>
                      </a:r>
                      <a:endParaRPr lang="id-ID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u="none" strike="noStrike" dirty="0"/>
                        <a:t>2.000.000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98" y="2819416"/>
            <a:ext cx="7772400" cy="1143000"/>
          </a:xfrm>
        </p:spPr>
        <p:txBody>
          <a:bodyPr/>
          <a:lstStyle/>
          <a:p>
            <a:pPr algn="ctr"/>
            <a:r>
              <a:rPr lang="en-US" sz="5400" b="1" dirty="0" smtClean="0">
                <a:latin typeface="Cambria" panose="02040503050406030204" pitchFamily="18" charset="0"/>
              </a:rPr>
              <a:t>TERIMA KASIH </a:t>
            </a:r>
            <a:endParaRPr lang="en-US" sz="5400" b="1" dirty="0">
              <a:latin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7CFC3-088A-411E-8A02-208AF5CCA2E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4539768"/>
      </p:ext>
    </p:extLst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8"/>
          <p:cNvSpPr>
            <a:spLocks noChangeArrowheads="1"/>
          </p:cNvSpPr>
          <p:nvPr/>
        </p:nvSpPr>
        <p:spPr bwMode="auto">
          <a:xfrm>
            <a:off x="3263900" y="1023936"/>
            <a:ext cx="2362200" cy="16762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92D05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32" tIns="45715" rIns="91432" bIns="45715" anchor="ctr"/>
          <a:lstStyle/>
          <a:p>
            <a:pPr>
              <a:spcBef>
                <a:spcPct val="50000"/>
              </a:spcBef>
              <a:defRPr/>
            </a:pPr>
            <a:endParaRPr lang="id-ID" u="none">
              <a:solidFill>
                <a:srgbClr val="0000CC"/>
              </a:solidFill>
              <a:latin typeface="Century Gothic" pitchFamily="34" charset="0"/>
            </a:endParaRPr>
          </a:p>
        </p:txBody>
      </p:sp>
      <p:sp>
        <p:nvSpPr>
          <p:cNvPr id="48133" name="AutoShape 7"/>
          <p:cNvSpPr>
            <a:spLocks noChangeArrowheads="1"/>
          </p:cNvSpPr>
          <p:nvPr/>
        </p:nvSpPr>
        <p:spPr bwMode="auto">
          <a:xfrm rot="5400000">
            <a:off x="4078288" y="2735263"/>
            <a:ext cx="682625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8134" name="Text Box 10"/>
          <p:cNvSpPr txBox="1">
            <a:spLocks noChangeArrowheads="1"/>
          </p:cNvSpPr>
          <p:nvPr/>
        </p:nvSpPr>
        <p:spPr bwMode="auto">
          <a:xfrm>
            <a:off x="3352800" y="1862138"/>
            <a:ext cx="2133600" cy="6463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none" dirty="0" err="1" smtClean="0">
                <a:solidFill>
                  <a:srgbClr val="0000CC"/>
                </a:solidFill>
                <a:latin typeface="Century Gothic" pitchFamily="34" charset="0"/>
              </a:rPr>
              <a:t>Memperkuat</a:t>
            </a:r>
            <a:r>
              <a:rPr lang="en-US" sz="1800" b="1" u="none" dirty="0" smtClean="0">
                <a:solidFill>
                  <a:srgbClr val="0000CC"/>
                </a:solidFill>
                <a:latin typeface="Century Gothic" pitchFamily="34" charset="0"/>
              </a:rPr>
              <a:t> </a:t>
            </a:r>
            <a:r>
              <a:rPr lang="en-US" sz="1800" b="1" u="none" dirty="0" err="1" smtClean="0">
                <a:solidFill>
                  <a:srgbClr val="0000CC"/>
                </a:solidFill>
                <a:latin typeface="Century Gothic" pitchFamily="34" charset="0"/>
              </a:rPr>
              <a:t>Desa</a:t>
            </a:r>
            <a:endParaRPr lang="en-US" sz="1800" b="1" u="none" dirty="0">
              <a:solidFill>
                <a:srgbClr val="0000CC"/>
              </a:solidFill>
              <a:latin typeface="Century Gothic" pitchFamily="34" charset="0"/>
            </a:endParaRPr>
          </a:p>
        </p:txBody>
      </p:sp>
      <p:sp>
        <p:nvSpPr>
          <p:cNvPr id="48135" name="Text Box 11"/>
          <p:cNvSpPr txBox="1">
            <a:spLocks noChangeArrowheads="1"/>
          </p:cNvSpPr>
          <p:nvPr/>
        </p:nvSpPr>
        <p:spPr bwMode="auto">
          <a:xfrm>
            <a:off x="3377712" y="35448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none">
                <a:solidFill>
                  <a:srgbClr val="000000"/>
                </a:solidFill>
                <a:latin typeface="Century Gothic" pitchFamily="34" charset="0"/>
              </a:rPr>
              <a:t>transmigrasi</a:t>
            </a:r>
          </a:p>
        </p:txBody>
      </p:sp>
      <p:sp>
        <p:nvSpPr>
          <p:cNvPr id="48136" name="AutoShape 12"/>
          <p:cNvSpPr>
            <a:spLocks noChangeArrowheads="1"/>
          </p:cNvSpPr>
          <p:nvPr/>
        </p:nvSpPr>
        <p:spPr bwMode="auto">
          <a:xfrm>
            <a:off x="3429000" y="3463926"/>
            <a:ext cx="2057400" cy="684213"/>
          </a:xfrm>
          <a:prstGeom prst="flowChartPunchedTap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/>
            <a:endParaRPr lang="id-ID">
              <a:solidFill>
                <a:srgbClr val="000000"/>
              </a:solidFill>
            </a:endParaRPr>
          </a:p>
        </p:txBody>
      </p:sp>
      <p:sp>
        <p:nvSpPr>
          <p:cNvPr id="48137" name="Text Box 13"/>
          <p:cNvSpPr txBox="1">
            <a:spLocks noChangeArrowheads="1"/>
          </p:cNvSpPr>
          <p:nvPr/>
        </p:nvSpPr>
        <p:spPr bwMode="auto">
          <a:xfrm>
            <a:off x="6229350" y="2381250"/>
            <a:ext cx="2467708" cy="160042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mengelola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ruang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kawasan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perdesaan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terintegrasi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dg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kawasan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perkotaan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dalam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satu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kesatuan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sistem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pengembangan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ekonomi</a:t>
            </a:r>
            <a:r>
              <a:rPr lang="en-US" sz="14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400" b="1" u="none" dirty="0" err="1">
                <a:solidFill>
                  <a:srgbClr val="000000"/>
                </a:solidFill>
                <a:latin typeface="Century Gothic" pitchFamily="34" charset="0"/>
              </a:rPr>
              <a:t>wilayah</a:t>
            </a:r>
            <a:endParaRPr lang="en-US" sz="1400" b="1" u="none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8138" name="AutoShape 14"/>
          <p:cNvSpPr>
            <a:spLocks noChangeArrowheads="1"/>
          </p:cNvSpPr>
          <p:nvPr/>
        </p:nvSpPr>
        <p:spPr bwMode="auto">
          <a:xfrm rot="-5400000">
            <a:off x="4062413" y="4119563"/>
            <a:ext cx="714375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32" tIns="45715" rIns="91432" bIns="45715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8139" name="Text Box 15"/>
          <p:cNvSpPr txBox="1">
            <a:spLocks noChangeArrowheads="1"/>
          </p:cNvSpPr>
          <p:nvPr/>
        </p:nvSpPr>
        <p:spPr bwMode="auto">
          <a:xfrm>
            <a:off x="3276600" y="4910138"/>
            <a:ext cx="2286000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lIns="91432" tIns="45715" rIns="91432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none">
                <a:solidFill>
                  <a:srgbClr val="000000"/>
                </a:solidFill>
                <a:latin typeface="Century Gothic" pitchFamily="34" charset="0"/>
              </a:rPr>
              <a:t>kepentingan nasional</a:t>
            </a:r>
          </a:p>
        </p:txBody>
      </p:sp>
      <p:sp>
        <p:nvSpPr>
          <p:cNvPr id="48140" name="Rectangle 17"/>
          <p:cNvSpPr>
            <a:spLocks noChangeArrowheads="1"/>
          </p:cNvSpPr>
          <p:nvPr/>
        </p:nvSpPr>
        <p:spPr bwMode="auto">
          <a:xfrm>
            <a:off x="3390900" y="1136650"/>
            <a:ext cx="2095500" cy="611188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algn="ctr"/>
            <a:r>
              <a:rPr lang="en-US" b="1" u="none" dirty="0" smtClean="0">
                <a:solidFill>
                  <a:srgbClr val="0000CC"/>
                </a:solidFill>
                <a:latin typeface="Century Gothic" pitchFamily="34" charset="0"/>
              </a:rPr>
              <a:t>MEMBANGUN DARI PINGGIRAN</a:t>
            </a:r>
            <a:endParaRPr lang="en-US" b="1" u="none" dirty="0">
              <a:solidFill>
                <a:srgbClr val="0000CC"/>
              </a:solidFill>
              <a:latin typeface="Century Gothic" pitchFamily="34" charset="0"/>
            </a:endParaRPr>
          </a:p>
        </p:txBody>
      </p:sp>
      <p:sp>
        <p:nvSpPr>
          <p:cNvPr id="48141" name="Text Box 5"/>
          <p:cNvSpPr txBox="1">
            <a:spLocks noChangeArrowheads="1"/>
          </p:cNvSpPr>
          <p:nvPr/>
        </p:nvSpPr>
        <p:spPr bwMode="auto">
          <a:xfrm>
            <a:off x="6337789" y="949326"/>
            <a:ext cx="2133600" cy="9493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none">
                <a:solidFill>
                  <a:srgbClr val="000000"/>
                </a:solidFill>
                <a:latin typeface="Century Gothic" pitchFamily="34" charset="0"/>
              </a:rPr>
              <a:t>kebutuhan daerah</a:t>
            </a:r>
          </a:p>
        </p:txBody>
      </p:sp>
      <p:sp>
        <p:nvSpPr>
          <p:cNvPr id="48142" name="AutoShape 7"/>
          <p:cNvSpPr>
            <a:spLocks noChangeArrowheads="1"/>
          </p:cNvSpPr>
          <p:nvPr/>
        </p:nvSpPr>
        <p:spPr bwMode="auto">
          <a:xfrm rot="5400000">
            <a:off x="7191741" y="1743076"/>
            <a:ext cx="428625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8143" name="TextBox 16"/>
          <p:cNvSpPr txBox="1">
            <a:spLocks noChangeArrowheads="1"/>
          </p:cNvSpPr>
          <p:nvPr/>
        </p:nvSpPr>
        <p:spPr bwMode="auto">
          <a:xfrm>
            <a:off x="6013938" y="4959350"/>
            <a:ext cx="2819400" cy="1222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200" b="1" u="none" dirty="0" err="1">
                <a:solidFill>
                  <a:srgbClr val="000000"/>
                </a:solidFill>
                <a:latin typeface="Century Gothic" pitchFamily="34" charset="0"/>
              </a:rPr>
              <a:t>Pengembangan</a:t>
            </a:r>
            <a:r>
              <a:rPr lang="en-US" sz="12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srgbClr val="000000"/>
                </a:solidFill>
                <a:latin typeface="Century Gothic" pitchFamily="34" charset="0"/>
              </a:rPr>
              <a:t>Ekonomi</a:t>
            </a:r>
            <a:r>
              <a:rPr lang="en-US" sz="12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srgbClr val="000000"/>
                </a:solidFill>
                <a:latin typeface="Century Gothic" pitchFamily="34" charset="0"/>
              </a:rPr>
              <a:t>Lokal</a:t>
            </a:r>
            <a:r>
              <a:rPr lang="en-US" sz="12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srgbClr val="000000"/>
                </a:solidFill>
                <a:latin typeface="Century Gothic" pitchFamily="34" charset="0"/>
              </a:rPr>
              <a:t>dan</a:t>
            </a:r>
            <a:r>
              <a:rPr lang="en-US" sz="1200" b="1" u="none" dirty="0">
                <a:solidFill>
                  <a:srgbClr val="000000"/>
                </a:solidFill>
                <a:latin typeface="Century Gothic" pitchFamily="34" charset="0"/>
              </a:rPr>
              <a:t> Daerah </a:t>
            </a:r>
          </a:p>
          <a:p>
            <a:pPr algn="ctr">
              <a:lnSpc>
                <a:spcPts val="1800"/>
              </a:lnSpc>
            </a:pPr>
            <a:r>
              <a:rPr lang="en-US" sz="1200" b="1" u="none" dirty="0" err="1">
                <a:solidFill>
                  <a:srgbClr val="000000"/>
                </a:solidFill>
                <a:latin typeface="Century Gothic" pitchFamily="34" charset="0"/>
              </a:rPr>
              <a:t>dlm</a:t>
            </a:r>
            <a:r>
              <a:rPr lang="en-US" sz="1200" b="1" u="none" dirty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rangka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Mendekatkan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Keterkaitan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Kota-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Desa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Sebagai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Pusat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Pertumbuah</a:t>
            </a:r>
            <a:r>
              <a:rPr lang="en-US" sz="1200" b="1" u="none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 smtClean="0">
                <a:solidFill>
                  <a:srgbClr val="000000"/>
                </a:solidFill>
                <a:latin typeface="Century Gothic" pitchFamily="34" charset="0"/>
              </a:rPr>
              <a:t>Baru</a:t>
            </a:r>
            <a:endParaRPr lang="en-US" sz="1200" b="1" u="none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8144" name="Down Arrow 17"/>
          <p:cNvSpPr>
            <a:spLocks noChangeArrowheads="1"/>
          </p:cNvSpPr>
          <p:nvPr/>
        </p:nvSpPr>
        <p:spPr bwMode="auto">
          <a:xfrm>
            <a:off x="7215554" y="4714875"/>
            <a:ext cx="328246" cy="21113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algn="ctr"/>
            <a:endParaRPr lang="en-A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403" name="AutoShape 21" descr="60%"/>
          <p:cNvSpPr>
            <a:spLocks noChangeArrowheads="1"/>
          </p:cNvSpPr>
          <p:nvPr/>
        </p:nvSpPr>
        <p:spPr bwMode="auto">
          <a:xfrm>
            <a:off x="429358" y="2595563"/>
            <a:ext cx="2514600" cy="3459162"/>
          </a:xfrm>
          <a:prstGeom prst="wedgeRectCallout">
            <a:avLst>
              <a:gd name="adj1" fmla="val 61753"/>
              <a:gd name="adj2" fmla="val -70225"/>
            </a:avLst>
          </a:prstGeom>
          <a:noFill/>
          <a:ln w="3175">
            <a:solidFill>
              <a:schemeClr val="bg1">
                <a:lumMod val="75000"/>
              </a:schemeClr>
            </a:solidFill>
            <a:prstDash val="sysDot"/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lIns="91432" tIns="45715" rIns="91432" bIns="45715"/>
          <a:lstStyle/>
          <a:p>
            <a:pPr marL="266675" indent="-266675" algn="ctr">
              <a:spcAft>
                <a:spcPts val="600"/>
              </a:spcAft>
              <a:defRPr/>
            </a:pP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MASALAH</a:t>
            </a:r>
          </a:p>
          <a:p>
            <a:pPr marL="266675" indent="-266675">
              <a:spcAft>
                <a:spcPts val="600"/>
              </a:spcAft>
              <a:buFont typeface="Wingdings" pitchFamily="2" charset="2"/>
              <a:buChar char="¨"/>
              <a:defRPr/>
            </a:pP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Kesenjangan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antar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id-ID" sz="1600" b="1" u="none" dirty="0">
                <a:solidFill>
                  <a:prstClr val="black"/>
                </a:solidFill>
                <a:latin typeface="Century Gothic" pitchFamily="34" charset="0"/>
              </a:rPr>
              <a:t>-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wilayah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,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antar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id-ID" sz="1600" b="1" u="none" dirty="0">
                <a:solidFill>
                  <a:prstClr val="black"/>
                </a:solidFill>
                <a:latin typeface="Century Gothic" pitchFamily="34" charset="0"/>
              </a:rPr>
              <a:t>-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kawasan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,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perdesaan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dan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perkotaan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dll</a:t>
            </a:r>
            <a:endParaRPr lang="en-US" sz="1600" b="1" u="none" dirty="0">
              <a:solidFill>
                <a:prstClr val="black"/>
              </a:solidFill>
              <a:latin typeface="Century Gothic" pitchFamily="34" charset="0"/>
            </a:endParaRPr>
          </a:p>
          <a:p>
            <a:pPr marL="539700" lvl="1" indent="-276199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Persebaran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(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jumlah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dan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mutu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)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penduduk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tidak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seimbang</a:t>
            </a:r>
            <a:endParaRPr lang="id-ID" sz="1200" b="1" u="none" dirty="0">
              <a:solidFill>
                <a:prstClr val="black"/>
              </a:solidFill>
              <a:latin typeface="Century Gothic" pitchFamily="34" charset="0"/>
            </a:endParaRPr>
          </a:p>
          <a:p>
            <a:pPr marL="539700" lvl="1" indent="-276199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Keterbatasan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akses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200" b="1" u="none" dirty="0" err="1">
                <a:solidFill>
                  <a:prstClr val="black"/>
                </a:solidFill>
                <a:latin typeface="Century Gothic" pitchFamily="34" charset="0"/>
              </a:rPr>
              <a:t>serta</a:t>
            </a:r>
            <a:r>
              <a:rPr lang="en-US" sz="1200" b="1" u="none" dirty="0">
                <a:solidFill>
                  <a:prstClr val="black"/>
                </a:solidFill>
                <a:latin typeface="Century Gothic" pitchFamily="34" charset="0"/>
              </a:rPr>
              <a:t> SARPRAS</a:t>
            </a:r>
          </a:p>
          <a:p>
            <a:pPr marL="266675" indent="-266675">
              <a:spcAft>
                <a:spcPts val="600"/>
              </a:spcAft>
              <a:buFont typeface="Wingdings" pitchFamily="2" charset="2"/>
              <a:buChar char="¨"/>
              <a:defRPr/>
            </a:pP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Peluang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kerja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dan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berusaha</a:t>
            </a:r>
            <a:r>
              <a:rPr lang="en-US" sz="1600" b="1" u="none" dirty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n-US" sz="1600" b="1" u="none" dirty="0" err="1">
                <a:solidFill>
                  <a:prstClr val="black"/>
                </a:solidFill>
                <a:latin typeface="Century Gothic" pitchFamily="34" charset="0"/>
              </a:rPr>
              <a:t>terbatas</a:t>
            </a:r>
            <a:endParaRPr lang="en-US" sz="1600" b="1" u="none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48146" name="Slide Number Placeholder 19"/>
          <p:cNvSpPr txBox="1">
            <a:spLocks noGrp="1"/>
          </p:cNvSpPr>
          <p:nvPr/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/>
          <a:lstStyle/>
          <a:p>
            <a:pPr algn="r"/>
            <a:fld id="{4E827B57-0151-473D-82D7-3B1B55E3F14E}" type="slidenum">
              <a:rPr lang="en-US" sz="1400">
                <a:solidFill>
                  <a:srgbClr val="FFFFFF"/>
                </a:solidFill>
              </a:rPr>
              <a:pPr algn="r"/>
              <a:t>19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8147" name="Text Box 5"/>
          <p:cNvSpPr txBox="1">
            <a:spLocks noChangeArrowheads="1"/>
          </p:cNvSpPr>
          <p:nvPr/>
        </p:nvSpPr>
        <p:spPr bwMode="auto">
          <a:xfrm>
            <a:off x="457200" y="1403350"/>
            <a:ext cx="2057400" cy="8255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none">
                <a:solidFill>
                  <a:srgbClr val="000000"/>
                </a:solidFill>
                <a:latin typeface="Century Gothic" pitchFamily="34" charset="0"/>
              </a:rPr>
              <a:t>kewajiban pemerintah</a:t>
            </a:r>
          </a:p>
        </p:txBody>
      </p:sp>
      <p:sp>
        <p:nvSpPr>
          <p:cNvPr id="48148" name="AutoShape 6"/>
          <p:cNvSpPr>
            <a:spLocks noChangeArrowheads="1"/>
          </p:cNvSpPr>
          <p:nvPr/>
        </p:nvSpPr>
        <p:spPr bwMode="auto">
          <a:xfrm>
            <a:off x="2571751" y="1455738"/>
            <a:ext cx="62865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/>
            <a:endParaRPr lang="id-ID">
              <a:solidFill>
                <a:srgbClr val="FFFF99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857198" y="3371057"/>
            <a:ext cx="3916363" cy="5715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883520" y="1449389"/>
            <a:ext cx="427892" cy="15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 noChangeAspect="1"/>
          </p:cNvCxnSpPr>
          <p:nvPr/>
        </p:nvCxnSpPr>
        <p:spPr>
          <a:xfrm>
            <a:off x="5572859" y="5356225"/>
            <a:ext cx="230065" cy="1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52" name="AutoShape 9"/>
          <p:cNvSpPr>
            <a:spLocks noChangeArrowheads="1"/>
          </p:cNvSpPr>
          <p:nvPr/>
        </p:nvSpPr>
        <p:spPr bwMode="auto">
          <a:xfrm>
            <a:off x="5543551" y="3386138"/>
            <a:ext cx="671146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5" rIns="91432" bIns="45715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8153" name="TextBox 25"/>
          <p:cNvSpPr txBox="1">
            <a:spLocks noChangeArrowheads="1"/>
          </p:cNvSpPr>
          <p:nvPr/>
        </p:nvSpPr>
        <p:spPr bwMode="auto">
          <a:xfrm>
            <a:off x="1203081" y="71438"/>
            <a:ext cx="5833440" cy="8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2" tIns="45715" rIns="91432" bIns="45715">
            <a:spAutoFit/>
          </a:bodyPr>
          <a:lstStyle/>
          <a:p>
            <a:pPr algn="ctr"/>
            <a:r>
              <a:rPr lang="en-US" sz="3200" b="1" u="none" dirty="0" err="1">
                <a:solidFill>
                  <a:srgbClr val="000000"/>
                </a:solidFill>
                <a:latin typeface="Day Poster Black NF"/>
              </a:rPr>
              <a:t>Arah</a:t>
            </a:r>
            <a:r>
              <a:rPr lang="en-US" sz="3200" b="1" u="none" dirty="0">
                <a:solidFill>
                  <a:srgbClr val="000000"/>
                </a:solidFill>
                <a:latin typeface="Day Poster Black NF"/>
              </a:rPr>
              <a:t> </a:t>
            </a:r>
            <a:r>
              <a:rPr lang="en-US" sz="3200" b="1" u="none" dirty="0" err="1">
                <a:solidFill>
                  <a:srgbClr val="000000"/>
                </a:solidFill>
                <a:latin typeface="Day Poster Black NF"/>
              </a:rPr>
              <a:t>Kebijakan</a:t>
            </a:r>
            <a:r>
              <a:rPr lang="en-US" sz="3200" b="1" u="none" dirty="0">
                <a:solidFill>
                  <a:srgbClr val="000000"/>
                </a:solidFill>
                <a:latin typeface="Day Poster Black NF"/>
              </a:rPr>
              <a:t> </a:t>
            </a:r>
            <a:r>
              <a:rPr lang="en-US" sz="3200" b="1" u="none" dirty="0" err="1">
                <a:solidFill>
                  <a:srgbClr val="000000"/>
                </a:solidFill>
                <a:latin typeface="Day Poster Black NF"/>
              </a:rPr>
              <a:t>Transmigrasi</a:t>
            </a:r>
            <a:endParaRPr lang="en-US" sz="3200" b="1" u="none" dirty="0">
              <a:solidFill>
                <a:srgbClr val="000000"/>
              </a:solidFill>
              <a:latin typeface="Day Poster Black NF"/>
            </a:endParaRPr>
          </a:p>
          <a:p>
            <a:pPr algn="ctr"/>
            <a:r>
              <a:rPr lang="en-US" sz="1600" b="1" u="none" dirty="0">
                <a:solidFill>
                  <a:srgbClr val="000000"/>
                </a:solidFill>
                <a:latin typeface="Century Gothic" pitchFamily="34" charset="0"/>
              </a:rPr>
              <a:t>(</a:t>
            </a:r>
            <a:r>
              <a:rPr lang="en-US" sz="1600" b="1" u="none" dirty="0" err="1">
                <a:solidFill>
                  <a:srgbClr val="000000"/>
                </a:solidFill>
                <a:latin typeface="Century Gothic" pitchFamily="34" charset="0"/>
              </a:rPr>
              <a:t>berdasarkan</a:t>
            </a:r>
            <a:r>
              <a:rPr lang="en-US" sz="1600" b="1" u="none" dirty="0">
                <a:solidFill>
                  <a:srgbClr val="000000"/>
                </a:solidFill>
                <a:latin typeface="Century Gothic" pitchFamily="34" charset="0"/>
              </a:rPr>
              <a:t> UU No. 29/2009 </a:t>
            </a:r>
            <a:r>
              <a:rPr lang="en-US" sz="1600" b="1" u="none" dirty="0" err="1">
                <a:solidFill>
                  <a:srgbClr val="000000"/>
                </a:solidFill>
                <a:latin typeface="Century Gothic" pitchFamily="34" charset="0"/>
              </a:rPr>
              <a:t>dan</a:t>
            </a:r>
            <a:r>
              <a:rPr lang="en-US" sz="1600" b="1" u="none" dirty="0">
                <a:solidFill>
                  <a:srgbClr val="000000"/>
                </a:solidFill>
                <a:latin typeface="Century Gothic" pitchFamily="34" charset="0"/>
              </a:rPr>
              <a:t> RPJMN </a:t>
            </a:r>
            <a:r>
              <a:rPr lang="en-US" sz="1600" b="1" u="none" dirty="0" smtClean="0">
                <a:solidFill>
                  <a:srgbClr val="000000"/>
                </a:solidFill>
                <a:latin typeface="Century Gothic" pitchFamily="34" charset="0"/>
              </a:rPr>
              <a:t>2015-2019)</a:t>
            </a:r>
            <a:endParaRPr lang="en-US" sz="1400" b="1" u="none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8154" name="Slide Number Placeholder 27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53188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AC9B002-8B47-48FC-8DCE-627E0C52A3BE}" type="slidenum">
              <a:rPr lang="en-US" u="none" smtClean="0"/>
              <a:pPr/>
              <a:t>19</a:t>
            </a:fld>
            <a:endParaRPr lang="en-US" u="none" smtClean="0"/>
          </a:p>
        </p:txBody>
      </p:sp>
      <p:sp>
        <p:nvSpPr>
          <p:cNvPr id="48155" name="TextBox 27"/>
          <p:cNvSpPr txBox="1">
            <a:spLocks noChangeArrowheads="1"/>
          </p:cNvSpPr>
          <p:nvPr/>
        </p:nvSpPr>
        <p:spPr bwMode="auto">
          <a:xfrm>
            <a:off x="5997820" y="6194425"/>
            <a:ext cx="2851638" cy="369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/>
            <a:r>
              <a:rPr lang="id-ID" b="1" u="none" dirty="0" smtClean="0">
                <a:solidFill>
                  <a:srgbClr val="000000"/>
                </a:solidFill>
              </a:rPr>
              <a:t>P</a:t>
            </a:r>
            <a:r>
              <a:rPr lang="en-US" b="1" u="none" dirty="0" err="1" smtClean="0">
                <a:solidFill>
                  <a:srgbClr val="000000"/>
                </a:solidFill>
              </a:rPr>
              <a:t>KTrans</a:t>
            </a:r>
            <a:endParaRPr lang="id-ID" b="1" u="none" dirty="0">
              <a:solidFill>
                <a:srgbClr val="000000"/>
              </a:solidFill>
            </a:endParaRPr>
          </a:p>
        </p:txBody>
      </p:sp>
      <p:sp>
        <p:nvSpPr>
          <p:cNvPr id="48156" name="TextBox 29"/>
          <p:cNvSpPr txBox="1">
            <a:spLocks noChangeArrowheads="1"/>
          </p:cNvSpPr>
          <p:nvPr/>
        </p:nvSpPr>
        <p:spPr bwMode="auto">
          <a:xfrm>
            <a:off x="6241073" y="4211638"/>
            <a:ext cx="2467708" cy="369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2" tIns="45715" rIns="91432" bIns="45715">
            <a:spAutoFit/>
          </a:bodyPr>
          <a:lstStyle/>
          <a:p>
            <a:pPr algn="ctr"/>
            <a:r>
              <a:rPr lang="id-ID" b="1" u="none" dirty="0" smtClean="0">
                <a:solidFill>
                  <a:srgbClr val="000000"/>
                </a:solidFill>
              </a:rPr>
              <a:t>P</a:t>
            </a:r>
            <a:r>
              <a:rPr lang="en-US" b="1" u="none" dirty="0" smtClean="0">
                <a:solidFill>
                  <a:srgbClr val="000000"/>
                </a:solidFill>
              </a:rPr>
              <a:t>KP</a:t>
            </a:r>
            <a:r>
              <a:rPr lang="id-ID" b="1" u="none" dirty="0" smtClean="0">
                <a:solidFill>
                  <a:srgbClr val="000000"/>
                </a:solidFill>
              </a:rPr>
              <a:t>2Trans </a:t>
            </a:r>
            <a:r>
              <a:rPr lang="id-ID" b="1" u="none" dirty="0">
                <a:solidFill>
                  <a:srgbClr val="000000"/>
                </a:solidFill>
              </a:rPr>
              <a:t>&amp; </a:t>
            </a:r>
            <a:r>
              <a:rPr lang="id-ID" b="1" u="none" dirty="0" smtClean="0">
                <a:solidFill>
                  <a:srgbClr val="000000"/>
                </a:solidFill>
              </a:rPr>
              <a:t>P</a:t>
            </a:r>
            <a:r>
              <a:rPr lang="en-US" b="1" u="none" dirty="0" err="1" smtClean="0">
                <a:solidFill>
                  <a:srgbClr val="000000"/>
                </a:solidFill>
              </a:rPr>
              <a:t>KTrans</a:t>
            </a:r>
            <a:endParaRPr lang="id-ID" b="1"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F14AB-D457-4BAC-B74D-C2908918C8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11133" t="36562" r="33789" b="24062"/>
          <a:stretch>
            <a:fillRect/>
          </a:stretch>
        </p:blipFill>
        <p:spPr bwMode="auto">
          <a:xfrm>
            <a:off x="88383" y="1000108"/>
            <a:ext cx="8984211" cy="401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472" y="404664"/>
            <a:ext cx="7929563" cy="5355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4224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3200" b="1" dirty="0" smtClean="0">
                <a:latin typeface="Cambria" pitchFamily="18" charset="0"/>
              </a:rPr>
              <a:t>DASAR </a:t>
            </a:r>
            <a:r>
              <a:rPr lang="en-US" sz="3200" b="1" dirty="0" smtClean="0">
                <a:latin typeface="Cambria" pitchFamily="18" charset="0"/>
              </a:rPr>
              <a:t>HUKUM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6" y="1500174"/>
            <a:ext cx="81439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Undang-Undang</a:t>
            </a:r>
            <a:r>
              <a:rPr lang="en-US" dirty="0" smtClean="0">
                <a:latin typeface="Cambria" pitchFamily="18" charset="0"/>
              </a:rPr>
              <a:t> No. </a:t>
            </a:r>
            <a:r>
              <a:rPr lang="en-US" dirty="0" smtClean="0">
                <a:latin typeface="Cambria" pitchFamily="18" charset="0"/>
              </a:rPr>
              <a:t>6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2014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Desa</a:t>
            </a:r>
            <a:endParaRPr lang="en-US" dirty="0" smtClean="0">
              <a:latin typeface="Cambria" pitchFamily="18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Permendesa</a:t>
            </a:r>
            <a:r>
              <a:rPr lang="en-US" dirty="0" smtClean="0">
                <a:latin typeface="Cambria" pitchFamily="18" charset="0"/>
              </a:rPr>
              <a:t>, PDT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Transmigrasi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Nomor</a:t>
            </a:r>
            <a:r>
              <a:rPr lang="en-US" dirty="0" smtClean="0">
                <a:latin typeface="Cambria" pitchFamily="18" charset="0"/>
              </a:rPr>
              <a:t> 6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en-US" dirty="0" smtClean="0">
                <a:latin typeface="Cambria" pitchFamily="18" charset="0"/>
              </a:rPr>
              <a:t> 2015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Organisasi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Tata </a:t>
            </a:r>
            <a:r>
              <a:rPr lang="en-US" dirty="0" err="1" smtClean="0">
                <a:latin typeface="Cambria" pitchFamily="18" charset="0"/>
              </a:rPr>
              <a:t>Kerja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Kemdesa</a:t>
            </a:r>
            <a:r>
              <a:rPr lang="en-US" dirty="0" smtClean="0">
                <a:latin typeface="Cambria" pitchFamily="18" charset="0"/>
              </a:rPr>
              <a:t>, PDT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Transmigrasi</a:t>
            </a:r>
            <a:endParaRPr lang="en-US" dirty="0" smtClean="0">
              <a:latin typeface="Cambria" pitchFamily="18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i="1" dirty="0" err="1" smtClean="0">
                <a:latin typeface="Cambria" pitchFamily="18" charset="0"/>
              </a:rPr>
              <a:t>Permendesa</a:t>
            </a:r>
            <a:r>
              <a:rPr lang="en-US" i="1" dirty="0" smtClean="0">
                <a:latin typeface="Cambria" pitchFamily="18" charset="0"/>
              </a:rPr>
              <a:t>, PDT </a:t>
            </a:r>
            <a:r>
              <a:rPr lang="en-US" i="1" dirty="0" err="1" smtClean="0">
                <a:latin typeface="Cambria" pitchFamily="18" charset="0"/>
              </a:rPr>
              <a:t>dan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Transmigrasi</a:t>
            </a:r>
            <a:r>
              <a:rPr lang="en-US" i="1" dirty="0" smtClean="0">
                <a:latin typeface="Cambria" pitchFamily="18" charset="0"/>
              </a:rPr>
              <a:t> No. 1 </a:t>
            </a:r>
            <a:r>
              <a:rPr lang="en-US" i="1" dirty="0" err="1" smtClean="0">
                <a:latin typeface="Cambria" pitchFamily="18" charset="0"/>
              </a:rPr>
              <a:t>s.d</a:t>
            </a:r>
            <a:r>
              <a:rPr lang="en-US" i="1" dirty="0" smtClean="0">
                <a:latin typeface="Cambria" pitchFamily="18" charset="0"/>
              </a:rPr>
              <a:t>. 5 </a:t>
            </a:r>
            <a:r>
              <a:rPr lang="en-US" i="1" dirty="0" err="1" smtClean="0">
                <a:latin typeface="Cambria" pitchFamily="18" charset="0"/>
              </a:rPr>
              <a:t>terkait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Pelaksanaan</a:t>
            </a:r>
            <a:r>
              <a:rPr lang="en-US" i="1" dirty="0" smtClean="0">
                <a:latin typeface="Cambria" pitchFamily="18" charset="0"/>
              </a:rPr>
              <a:t> UU No. 6 </a:t>
            </a:r>
            <a:r>
              <a:rPr lang="en-US" i="1" dirty="0" err="1" smtClean="0">
                <a:latin typeface="Cambria" pitchFamily="18" charset="0"/>
              </a:rPr>
              <a:t>Tahun</a:t>
            </a:r>
            <a:r>
              <a:rPr lang="en-US" i="1" dirty="0" smtClean="0">
                <a:latin typeface="Cambria" pitchFamily="18" charset="0"/>
              </a:rPr>
              <a:t> 2014 </a:t>
            </a:r>
            <a:r>
              <a:rPr lang="en-US" i="1" dirty="0" err="1" smtClean="0">
                <a:latin typeface="Cambria" pitchFamily="18" charset="0"/>
              </a:rPr>
              <a:t>tentang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Desa</a:t>
            </a:r>
            <a:endParaRPr lang="en-US" i="1" dirty="0" smtClean="0">
              <a:latin typeface="Cambria" pitchFamily="18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Undang-Undang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No. 15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en-US" dirty="0" smtClean="0">
                <a:latin typeface="Cambria" pitchFamily="18" charset="0"/>
              </a:rPr>
              <a:t> 1997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Ketransmigrasian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Sebagaimana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Diubah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Undang-undang</a:t>
            </a:r>
            <a:r>
              <a:rPr lang="en-US" dirty="0" smtClean="0">
                <a:latin typeface="Cambria" pitchFamily="18" charset="0"/>
              </a:rPr>
              <a:t> No. 29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en-US" dirty="0" smtClean="0">
                <a:latin typeface="Cambria" pitchFamily="18" charset="0"/>
              </a:rPr>
              <a:t> 2009;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Cambria" pitchFamily="18" charset="0"/>
              </a:rPr>
              <a:t>PP No 3 Tahun 2014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id-ID" dirty="0" smtClean="0">
                <a:latin typeface="Cambria" pitchFamily="18" charset="0"/>
              </a:rPr>
              <a:t> P</a:t>
            </a:r>
            <a:r>
              <a:rPr lang="en-US" dirty="0" err="1" smtClean="0">
                <a:latin typeface="Cambria" pitchFamily="18" charset="0"/>
              </a:rPr>
              <a:t>elaksanaan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U</a:t>
            </a:r>
            <a:r>
              <a:rPr lang="en-US" dirty="0" err="1" smtClean="0">
                <a:latin typeface="Cambria" pitchFamily="18" charset="0"/>
              </a:rPr>
              <a:t>ndang</a:t>
            </a:r>
            <a:r>
              <a:rPr lang="id-ID" dirty="0" smtClean="0">
                <a:latin typeface="Cambria" pitchFamily="18" charset="0"/>
              </a:rPr>
              <a:t>-u</a:t>
            </a:r>
            <a:r>
              <a:rPr lang="en-US" dirty="0" err="1" smtClean="0">
                <a:latin typeface="Cambria" pitchFamily="18" charset="0"/>
              </a:rPr>
              <a:t>ndang</a:t>
            </a:r>
            <a:r>
              <a:rPr lang="id-ID" dirty="0" smtClean="0">
                <a:latin typeface="Cambria" pitchFamily="18" charset="0"/>
              </a:rPr>
              <a:t> N</a:t>
            </a:r>
            <a:r>
              <a:rPr lang="en-US" dirty="0" err="1" smtClean="0">
                <a:latin typeface="Cambria" pitchFamily="18" charset="0"/>
              </a:rPr>
              <a:t>omor</a:t>
            </a:r>
            <a:r>
              <a:rPr lang="id-ID" dirty="0" smtClean="0">
                <a:latin typeface="Cambria" pitchFamily="18" charset="0"/>
              </a:rPr>
              <a:t> 15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id-ID" dirty="0" smtClean="0">
                <a:latin typeface="Cambria" pitchFamily="18" charset="0"/>
              </a:rPr>
              <a:t> 1997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K</a:t>
            </a:r>
            <a:r>
              <a:rPr lang="en-US" dirty="0" err="1" smtClean="0">
                <a:latin typeface="Cambria" pitchFamily="18" charset="0"/>
              </a:rPr>
              <a:t>etransmigrasian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Sebagaimana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Telah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Diubah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id-ID" dirty="0" smtClean="0">
                <a:latin typeface="Cambria" pitchFamily="18" charset="0"/>
              </a:rPr>
              <a:t> U</a:t>
            </a:r>
            <a:r>
              <a:rPr lang="en-US" dirty="0" err="1" smtClean="0">
                <a:latin typeface="Cambria" pitchFamily="18" charset="0"/>
              </a:rPr>
              <a:t>ndang</a:t>
            </a:r>
            <a:r>
              <a:rPr lang="id-ID" dirty="0" smtClean="0">
                <a:latin typeface="Cambria" pitchFamily="18" charset="0"/>
              </a:rPr>
              <a:t>-u</a:t>
            </a:r>
            <a:r>
              <a:rPr lang="en-US" dirty="0" err="1" smtClean="0">
                <a:latin typeface="Cambria" pitchFamily="18" charset="0"/>
              </a:rPr>
              <a:t>ndang</a:t>
            </a:r>
            <a:r>
              <a:rPr lang="id-ID" dirty="0" smtClean="0">
                <a:latin typeface="Cambria" pitchFamily="18" charset="0"/>
              </a:rPr>
              <a:t> N</a:t>
            </a:r>
            <a:r>
              <a:rPr lang="en-US" dirty="0" err="1" smtClean="0">
                <a:latin typeface="Cambria" pitchFamily="18" charset="0"/>
              </a:rPr>
              <a:t>omor</a:t>
            </a:r>
            <a:r>
              <a:rPr lang="id-ID" dirty="0" smtClean="0">
                <a:latin typeface="Cambria" pitchFamily="18" charset="0"/>
              </a:rPr>
              <a:t> 29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id-ID" dirty="0" smtClean="0">
                <a:latin typeface="Cambria" pitchFamily="18" charset="0"/>
              </a:rPr>
              <a:t> 2009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Perubahan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id-ID" dirty="0" smtClean="0">
                <a:latin typeface="Cambria" pitchFamily="18" charset="0"/>
              </a:rPr>
              <a:t> U</a:t>
            </a:r>
            <a:r>
              <a:rPr lang="en-US" dirty="0" err="1" smtClean="0">
                <a:latin typeface="Cambria" pitchFamily="18" charset="0"/>
              </a:rPr>
              <a:t>ndang</a:t>
            </a:r>
            <a:r>
              <a:rPr lang="id-ID" dirty="0" smtClean="0">
                <a:latin typeface="Cambria" pitchFamily="18" charset="0"/>
              </a:rPr>
              <a:t>-u</a:t>
            </a:r>
            <a:r>
              <a:rPr lang="en-US" dirty="0" err="1" smtClean="0">
                <a:latin typeface="Cambria" pitchFamily="18" charset="0"/>
              </a:rPr>
              <a:t>ndang</a:t>
            </a:r>
            <a:r>
              <a:rPr lang="id-ID" dirty="0" smtClean="0">
                <a:latin typeface="Cambria" pitchFamily="18" charset="0"/>
              </a:rPr>
              <a:t> N</a:t>
            </a:r>
            <a:r>
              <a:rPr lang="en-US" dirty="0" err="1" smtClean="0">
                <a:latin typeface="Cambria" pitchFamily="18" charset="0"/>
              </a:rPr>
              <a:t>omor</a:t>
            </a:r>
            <a:r>
              <a:rPr lang="id-ID" dirty="0" smtClean="0">
                <a:latin typeface="Cambria" pitchFamily="18" charset="0"/>
              </a:rPr>
              <a:t> 15 </a:t>
            </a:r>
            <a:r>
              <a:rPr lang="en-US" dirty="0" err="1" smtClean="0">
                <a:latin typeface="Cambria" pitchFamily="18" charset="0"/>
              </a:rPr>
              <a:t>Tahun</a:t>
            </a:r>
            <a:r>
              <a:rPr lang="id-ID" dirty="0" smtClean="0">
                <a:latin typeface="Cambria" pitchFamily="18" charset="0"/>
              </a:rPr>
              <a:t> 1997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Ketransmigrasian</a:t>
            </a:r>
            <a:r>
              <a:rPr lang="en-US" dirty="0" smtClean="0">
                <a:latin typeface="Cambria" pitchFamily="18" charset="0"/>
              </a:rPr>
              <a:t>;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Cambria" pitchFamily="18" charset="0"/>
              </a:rPr>
              <a:t>Permennakertrans Nomor 12 Tahun 2006 Tentang Tata Cara Pengajuan Usulan Program Bidang Ketenagakerjaan Dan Ketransmigrasian</a:t>
            </a:r>
            <a:r>
              <a:rPr lang="en-US" dirty="0" smtClean="0">
                <a:latin typeface="Cambria" pitchFamily="18" charset="0"/>
              </a:rPr>
              <a:t>;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id-ID" dirty="0" smtClean="0">
                <a:latin typeface="Cambria" pitchFamily="18" charset="0"/>
              </a:rPr>
              <a:t>Permennakertrans Nomor Per.15/MEN/VI/2007 Tentang Penyiapan Permukiman Transmigrasi</a:t>
            </a:r>
            <a:endParaRPr lang="id-ID" sz="2000" dirty="0">
              <a:latin typeface="Cambria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ANGGARAN KEMDESA, PDT DAN TRANSMIGRASI</a:t>
            </a:r>
            <a:endParaRPr lang="en-US" sz="2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9BB65-B8CF-4167-9261-5D45A1EAD3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1642218"/>
              </p:ext>
            </p:extLst>
          </p:nvPr>
        </p:nvGraphicFramePr>
        <p:xfrm>
          <a:off x="685698" y="1111033"/>
          <a:ext cx="7672516" cy="5452885"/>
        </p:xfrm>
        <a:graphic>
          <a:graphicData uri="http://schemas.openxmlformats.org/drawingml/2006/table">
            <a:tbl>
              <a:tblPr/>
              <a:tblGrid>
                <a:gridCol w="517017"/>
                <a:gridCol w="5004713"/>
                <a:gridCol w="2150786"/>
              </a:tblGrid>
              <a:tr h="1177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 ORGANISASI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ALOKASI ANGGARAN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Milyar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Rupiah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SEKRETARIAT JENDERAL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544.09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INSPEKTORAT JENDERAL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2,748.22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DIREKTORAT JENDERAL PEMBANGUNAN DAN PEMBERDAYAAN MASYARAKAT DESA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1,302.13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DIREKTORAT JENDERAL PEMBANGUNAN KAWASAN PERDESAAN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1,496.67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DIREKTORAT JENDERAL PENGEMBANGAN DAERAH TERTENTU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843.64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DIREKTORAT JENDERAL PEMBANGUNAN DAERAH TERTINGGAL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763.55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DIREKTORAT JENDERAL PENYIAPAN KAWASAN DAN PEMBANGUNAN PERMUKIMAN TRANSMIGRASI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1,026.37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DIREKTORAT JENDERAL PENGEMBANGAN KAWASAN TRANSMIGRASI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217.68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9</a:t>
                      </a:r>
                    </a:p>
                  </a:txBody>
                  <a:tcPr marL="9387" marR="9387" marT="9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BADAN PENELITIAN DAN PENGEMBANGAN, PENDIDIKAN DAN PELATIHAN, DAN INFORMASI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55.00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JUMLAH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8,997.34</a:t>
                      </a:r>
                      <a:endParaRPr lang="id-ID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87" marR="9387" marT="93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23792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9512" y="5517232"/>
            <a:ext cx="8784976" cy="1146412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Alokasi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terbesar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untuk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Belanja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Barang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,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dan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terkecil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untuk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Belanja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 </a:t>
            </a:r>
            <a:r>
              <a:rPr lang="en-AU" sz="1700" b="1" dirty="0" err="1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Pegawai</a:t>
            </a:r>
            <a:r>
              <a:rPr lang="en-AU" sz="1700" b="1" dirty="0" smtClean="0">
                <a:solidFill>
                  <a:srgbClr val="000000"/>
                </a:solidFill>
                <a:latin typeface="Cambria" pitchFamily="18" charset="0"/>
                <a:ea typeface="Segoe UI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59632" y="332656"/>
            <a:ext cx="6929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PAGU ANGGARAN</a:t>
            </a:r>
            <a:endParaRPr lang="id-ID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xmlns="" val="1871494211"/>
              </p:ext>
            </p:extLst>
          </p:nvPr>
        </p:nvGraphicFramePr>
        <p:xfrm>
          <a:off x="609704" y="990664"/>
          <a:ext cx="77048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4143962"/>
              </p:ext>
            </p:extLst>
          </p:nvPr>
        </p:nvGraphicFramePr>
        <p:xfrm>
          <a:off x="276122" y="4267178"/>
          <a:ext cx="8591756" cy="106677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88432"/>
                <a:gridCol w="1498654"/>
                <a:gridCol w="1640516"/>
                <a:gridCol w="1422824"/>
                <a:gridCol w="1535988"/>
                <a:gridCol w="1505342"/>
              </a:tblGrid>
              <a:tr h="533386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/>
                        <a:t>JENIS BELANJA</a:t>
                      </a:r>
                      <a:endParaRPr lang="en-AU" sz="1200" b="1" i="1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/>
                        <a:t>BELANJA PEGAWAI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/>
                        <a:t>BELANJA </a:t>
                      </a:r>
                      <a:endParaRPr lang="id-ID" sz="1200" u="none" strike="noStrike" dirty="0" smtClean="0"/>
                    </a:p>
                    <a:p>
                      <a:pPr algn="ctr" fontAlgn="ctr"/>
                      <a:r>
                        <a:rPr lang="en-AU" sz="1200" u="none" strike="noStrike" dirty="0" smtClean="0"/>
                        <a:t>BARANG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 smtClean="0"/>
                        <a:t>BELANJA</a:t>
                      </a:r>
                      <a:endParaRPr lang="id-ID" sz="1200" u="none" strike="noStrike" dirty="0" smtClean="0"/>
                    </a:p>
                    <a:p>
                      <a:pPr algn="ctr" fontAlgn="ctr"/>
                      <a:r>
                        <a:rPr lang="en-AU" sz="1200" u="none" strike="noStrike" dirty="0" smtClean="0"/>
                        <a:t> </a:t>
                      </a:r>
                      <a:r>
                        <a:rPr lang="en-AU" sz="1200" u="none" strike="noStrike" dirty="0"/>
                        <a:t>MODAL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/>
                        <a:t>BELANJA BANTUAN SOSIAL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200" u="none" strike="noStrike" dirty="0"/>
                        <a:t>TOTAL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33386"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u="none" strike="noStrike" dirty="0"/>
                        <a:t>JUMLAH</a:t>
                      </a:r>
                      <a:endParaRPr lang="en-AU" sz="1200" b="1" i="1" u="none" strike="noStrike" dirty="0">
                        <a:solidFill>
                          <a:srgbClr val="000000"/>
                        </a:solidFill>
                        <a:latin typeface="Cambria" pitchFamily="18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230,373,612,000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7,250,699,526,000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873,160,438,000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643,110,154,000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8,997,343,730,000</a:t>
                      </a:r>
                      <a:endParaRPr lang="en-US" sz="12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9E7CFC3-088A-411E-8A02-208AF5CCA2E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9754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03187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MEKANISME USULAN PROGRAM</a:t>
            </a:r>
            <a:br>
              <a:rPr lang="en-US" b="1" dirty="0" smtClean="0"/>
            </a:br>
            <a:r>
              <a:rPr lang="en-US" sz="1800" b="1" dirty="0" smtClean="0"/>
              <a:t>(</a:t>
            </a:r>
            <a:r>
              <a:rPr lang="en-US" sz="1800" b="1" dirty="0" err="1" smtClean="0"/>
              <a:t>Permenakertrans</a:t>
            </a:r>
            <a:r>
              <a:rPr lang="en-US" sz="1800" b="1" dirty="0" smtClean="0"/>
              <a:t> No. 12 </a:t>
            </a:r>
            <a:r>
              <a:rPr lang="en-US" sz="1800" b="1" dirty="0" err="1" smtClean="0"/>
              <a:t>Tahun</a:t>
            </a:r>
            <a:r>
              <a:rPr lang="en-US" sz="1800" b="1" dirty="0" smtClean="0"/>
              <a:t> 2006 </a:t>
            </a:r>
            <a:r>
              <a:rPr lang="en-US" sz="1800" b="1" dirty="0" err="1" smtClean="0"/>
              <a:t>Tentang</a:t>
            </a:r>
            <a:r>
              <a:rPr lang="en-US" sz="1800" b="1" dirty="0" smtClean="0"/>
              <a:t> Tata Cara </a:t>
            </a:r>
            <a:r>
              <a:rPr lang="en-US" sz="1800" b="1" dirty="0" err="1" smtClean="0"/>
              <a:t>Pengajuan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Usulan</a:t>
            </a:r>
            <a:r>
              <a:rPr lang="en-US" sz="1800" b="1" dirty="0" smtClean="0"/>
              <a:t> Program </a:t>
            </a:r>
            <a:r>
              <a:rPr lang="en-US" sz="1800" b="1" dirty="0" err="1" smtClean="0"/>
              <a:t>Bidang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Ketenagakerjaan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Ketransmigrasian</a:t>
            </a:r>
            <a:r>
              <a:rPr lang="en-US" sz="1800" b="1" dirty="0" smtClean="0"/>
              <a:t>)</a:t>
            </a:r>
            <a:endParaRPr lang="en-US" sz="4900" b="1" dirty="0"/>
          </a:p>
        </p:txBody>
      </p:sp>
      <p:sp>
        <p:nvSpPr>
          <p:cNvPr id="6" name="Rectangle 5"/>
          <p:cNvSpPr/>
          <p:nvPr/>
        </p:nvSpPr>
        <p:spPr>
          <a:xfrm>
            <a:off x="419100" y="1885599"/>
            <a:ext cx="8153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  <a:tabLst>
                <a:tab pos="-457200" algn="l"/>
                <a:tab pos="0" algn="l"/>
              </a:tabLst>
            </a:pP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Instansi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kabupaten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/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kota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mengusulkan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program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kepada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instansi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provinsi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;</a:t>
            </a:r>
            <a:endParaRPr lang="en-US" sz="2400" dirty="0">
              <a:solidFill>
                <a:prstClr val="black"/>
              </a:solidFill>
              <a:latin typeface="Cambria" pitchFamily="18" charset="0"/>
              <a:ea typeface="Times New Roman"/>
              <a:cs typeface="Arial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  <a:tabLst>
                <a:tab pos="-457200" algn="l"/>
                <a:tab pos="0" algn="l"/>
              </a:tabLst>
            </a:pP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Usulan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program,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sebelum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disetujui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oleh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instansi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provinsi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terlebih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dahulu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dilakukan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penilaian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secara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teknis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oleh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Tim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Teknis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Provinsi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;</a:t>
            </a:r>
            <a:endParaRPr lang="en-US" sz="2400" dirty="0">
              <a:solidFill>
                <a:prstClr val="black"/>
              </a:solidFill>
              <a:latin typeface="Cambria" pitchFamily="18" charset="0"/>
              <a:ea typeface="Times New Roman"/>
              <a:cs typeface="Arial" pitchFamily="34" charset="0"/>
            </a:endParaRPr>
          </a:p>
          <a:p>
            <a:pPr marL="457200" indent="-457200" algn="just">
              <a:spcBef>
                <a:spcPts val="600"/>
              </a:spcBef>
              <a:buFont typeface="Wingdings" pitchFamily="2" charset="2"/>
              <a:buChar char="q"/>
              <a:tabLst>
                <a:tab pos="-457200" algn="l"/>
                <a:tab pos="0" algn="l"/>
              </a:tabLst>
            </a:pP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Usulan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program yang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telah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memenuhi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persyaratan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teknis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sebagaimana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dimaksud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diatas</a:t>
            </a:r>
            <a:r>
              <a:rPr lang="en-US" sz="2400" spc="-15" dirty="0" smtClean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,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akan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dihimpun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oleh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instansi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provinsi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untuk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dijadikan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usulan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 program </a:t>
            </a:r>
            <a:r>
              <a:rPr lang="en-US" sz="2400" spc="-15" dirty="0" err="1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provinsi</a:t>
            </a:r>
            <a:r>
              <a:rPr lang="en-US" sz="2400" spc="-15" dirty="0">
                <a:solidFill>
                  <a:prstClr val="black"/>
                </a:solidFill>
                <a:latin typeface="Cambria" pitchFamily="18" charset="0"/>
                <a:ea typeface="Times New Roman"/>
                <a:cs typeface="Arial" pitchFamily="34" charset="0"/>
              </a:rPr>
              <a:t>.</a:t>
            </a:r>
            <a:endParaRPr lang="en-US" sz="2400" dirty="0">
              <a:solidFill>
                <a:prstClr val="black"/>
              </a:solidFill>
              <a:latin typeface="Cambria" pitchFamily="18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0959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/>
              <a:t>SYARAT USULAN PROGRAM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7820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mbria" pitchFamily="18" charset="0"/>
                <a:cs typeface="Arial" pitchFamily="34" charset="0"/>
              </a:rPr>
              <a:t>Usulan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program yang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disampaikan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oleh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instansi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kabupaten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/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kota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ke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Gubernur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harus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memenuhi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persyaratan</a:t>
            </a:r>
            <a:endParaRPr lang="en-US" sz="2000" dirty="0" smtClean="0">
              <a:latin typeface="Cambria" pitchFamily="18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usulan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program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ditandatangani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oleh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Sekretaris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Daerah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Kabupaten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/Kota;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dan</a:t>
            </a:r>
            <a:endParaRPr lang="en-US" sz="2000" dirty="0">
              <a:latin typeface="Cambria" pitchFamily="18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dilengkapi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kerangka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acuan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(term of reference)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rencana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anggaran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biaya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.</a:t>
            </a:r>
            <a:endParaRPr lang="en-US" sz="20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806" y="3766998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mbria" pitchFamily="18" charset="0"/>
                <a:cs typeface="Arial" pitchFamily="34" charset="0"/>
              </a:rPr>
              <a:t>Usulan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program yang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disampaikan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oleh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instansi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PROVINSI  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ke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Menteri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harus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memenuhi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persyaratan</a:t>
            </a:r>
            <a:endParaRPr lang="en-US" sz="2000" dirty="0" smtClean="0">
              <a:latin typeface="Cambria" pitchFamily="18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usulan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proram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ditandatangani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oleh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Sekretaris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Daerah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Provinsi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;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dan</a:t>
            </a:r>
            <a:endParaRPr lang="en-US" sz="2000" dirty="0">
              <a:latin typeface="Cambria" pitchFamily="18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000" dirty="0" err="1" smtClean="0">
                <a:latin typeface="Cambria" pitchFamily="18" charset="0"/>
                <a:cs typeface="Arial" pitchFamily="34" charset="0"/>
              </a:rPr>
              <a:t>dilengkapi</a:t>
            </a:r>
            <a:r>
              <a:rPr lang="en-US" sz="20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kerangka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acuan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(term of reference)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dan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rencana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anggaran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2000" dirty="0" err="1">
                <a:latin typeface="Cambria" pitchFamily="18" charset="0"/>
                <a:cs typeface="Arial" pitchFamily="34" charset="0"/>
              </a:rPr>
              <a:t>biaya</a:t>
            </a:r>
            <a:r>
              <a:rPr lang="en-US" sz="2000" dirty="0">
                <a:latin typeface="Cambria" pitchFamily="18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618682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9BC0B-E28F-45D2-89CB-087EAA9763E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28604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800" b="1" dirty="0" smtClean="0">
                <a:latin typeface="Cambria" pitchFamily="18" charset="0"/>
              </a:rPr>
              <a:t>PERATURAN MENTERI TENAGA KERJA DAN TRANSMIGRASI RI NO.12/MEN/VI/2006, TENTANG TATA CARA PENYUSUNAN PROGRAM KETENAGAKERJAAN DAN KETRANSMIGRASIAN</a:t>
            </a:r>
            <a:endParaRPr lang="id-ID" sz="1800" b="1" dirty="0">
              <a:latin typeface="Cambria" pitchFamily="18" charset="0"/>
            </a:endParaRPr>
          </a:p>
        </p:txBody>
      </p:sp>
      <p:graphicFrame>
        <p:nvGraphicFramePr>
          <p:cNvPr id="11" name="Group 789"/>
          <p:cNvGraphicFramePr>
            <a:graphicFrameLocks/>
          </p:cNvGraphicFramePr>
          <p:nvPr/>
        </p:nvGraphicFramePr>
        <p:xfrm>
          <a:off x="228600" y="1828800"/>
          <a:ext cx="8686800" cy="3304871"/>
        </p:xfrm>
        <a:graphic>
          <a:graphicData uri="http://schemas.openxmlformats.org/drawingml/2006/table">
            <a:tbl>
              <a:tblPr/>
              <a:tblGrid>
                <a:gridCol w="363524"/>
                <a:gridCol w="361950"/>
                <a:gridCol w="363523"/>
                <a:gridCol w="361950"/>
                <a:gridCol w="363524"/>
                <a:gridCol w="363523"/>
                <a:gridCol w="361950"/>
                <a:gridCol w="363524"/>
                <a:gridCol w="344639"/>
                <a:gridCol w="379261"/>
                <a:gridCol w="360376"/>
                <a:gridCol w="361950"/>
                <a:gridCol w="360377"/>
                <a:gridCol w="361950"/>
                <a:gridCol w="361950"/>
                <a:gridCol w="360376"/>
                <a:gridCol w="360377"/>
                <a:gridCol w="363523"/>
                <a:gridCol w="360377"/>
                <a:gridCol w="360376"/>
                <a:gridCol w="363524"/>
                <a:gridCol w="361950"/>
                <a:gridCol w="360376"/>
                <a:gridCol w="361950"/>
              </a:tblGrid>
              <a:tr h="435733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T – 2</a:t>
                      </a: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T - 1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Cambria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499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USULAN KAB./KOTA  </a:t>
                      </a: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OLEH SEKDA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KE </a:t>
                      </a:r>
                      <a:r>
                        <a:rPr kumimoji="0" lang="id-ID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GUBERNUR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PROVINSI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62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PENILAIAN 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OLEH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TIM TEKNIS DI PROVINSI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07">
                <a:tc gridSpan="1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USULAN  PROV. 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 OLEH SEKDA KE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 MENTERI</a:t>
                      </a: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Cq.  DI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</a:rPr>
                        <a:t>RJEN (PJ. PROGRAM)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929"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mbria" pitchFamily="18" charset="0"/>
                        </a:rPr>
                        <a:t>PENILAIAN DAN PEMANTAPAN USULAN PROGRAM DAERAH 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mbria" pitchFamily="18" charset="0"/>
                        </a:rPr>
                        <a:t> OLEH TIM DITJEN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mbria" pitchFamily="18" charset="0"/>
                        </a:rPr>
                        <a:t>(PJ. PROGRAM)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PENYUSUNAN RKA-KL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57800" y="5410200"/>
            <a:ext cx="838200" cy="304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Cambria" pitchFamily="18" charset="0"/>
              </a:rPr>
              <a:t>RENJA</a:t>
            </a:r>
            <a:endParaRPr lang="en-US" sz="14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05400" y="6019800"/>
            <a:ext cx="152400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FF0000"/>
                </a:solidFill>
                <a:latin typeface="Cambria" pitchFamily="18" charset="0"/>
              </a:rPr>
              <a:t>Pra</a:t>
            </a:r>
            <a:r>
              <a:rPr lang="en-US" sz="12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ambria" pitchFamily="18" charset="0"/>
              </a:rPr>
              <a:t>Musrenbang</a:t>
            </a:r>
            <a:endParaRPr lang="en-US" sz="12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7162800" y="5410200"/>
            <a:ext cx="1295400" cy="6858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333FF"/>
                </a:solidFill>
                <a:latin typeface="Cambria" pitchFamily="18" charset="0"/>
              </a:rPr>
              <a:t>REVISI RENJA</a:t>
            </a:r>
            <a:endParaRPr lang="en-US" sz="2000" b="1" dirty="0">
              <a:solidFill>
                <a:srgbClr val="3333FF"/>
              </a:solidFill>
              <a:latin typeface="Cambria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5714206" y="52570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715794" y="58666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6248400" y="5105400"/>
            <a:ext cx="914400" cy="687388"/>
            <a:chOff x="6248400" y="5105400"/>
            <a:chExt cx="914400" cy="687388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5905897" y="5447903"/>
              <a:ext cx="685800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248400" y="5791200"/>
              <a:ext cx="9144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0" y="1214438"/>
            <a:ext cx="9144000" cy="3857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cxnSp>
        <p:nvCxnSpPr>
          <p:cNvPr id="77" name="Straight Arrow Connector 76"/>
          <p:cNvCxnSpPr>
            <a:stCxn id="57353" idx="2"/>
            <a:endCxn id="57362" idx="1"/>
          </p:cNvCxnSpPr>
          <p:nvPr/>
        </p:nvCxnSpPr>
        <p:spPr>
          <a:xfrm rot="5400000">
            <a:off x="2583657" y="3779044"/>
            <a:ext cx="709612" cy="19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8" name="Line 2"/>
          <p:cNvSpPr>
            <a:spLocks noChangeShapeType="1"/>
          </p:cNvSpPr>
          <p:nvPr/>
        </p:nvSpPr>
        <p:spPr bwMode="auto">
          <a:xfrm>
            <a:off x="371475" y="4410075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1214414" y="357188"/>
            <a:ext cx="7572375" cy="46166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Franklin Gothic Medium Cond" pitchFamily="34" charset="0"/>
              </a:rPr>
              <a:t>JADWAL IDEAL </a:t>
            </a:r>
            <a:r>
              <a:rPr lang="en-US" sz="2400" b="1" dirty="0" smtClean="0">
                <a:solidFill>
                  <a:schemeClr val="bg1"/>
                </a:solidFill>
                <a:latin typeface="Franklin Gothic Medium Cond" pitchFamily="34" charset="0"/>
              </a:rPr>
              <a:t>PELAKSANAAN PEMBANGUNAN FISIK KDPDTT</a:t>
            </a:r>
            <a:endParaRPr lang="en-US" sz="2400" b="1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71406" y="3429000"/>
            <a:ext cx="914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9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900" b="1" dirty="0" smtClean="0">
                <a:latin typeface="Calibri" pitchFamily="34" charset="0"/>
              </a:rPr>
              <a:t>RKAKL/ DIPA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447675" y="2746375"/>
            <a:ext cx="13716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Calibri" pitchFamily="34" charset="0"/>
              </a:rPr>
              <a:t>PENUNJ.  PPK PROGJA 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Calibri" pitchFamily="34" charset="0"/>
              </a:rPr>
              <a:t>PANITIA PBJ</a:t>
            </a:r>
          </a:p>
        </p:txBody>
      </p:sp>
      <p:sp>
        <p:nvSpPr>
          <p:cNvPr id="57352" name="Text Box 6"/>
          <p:cNvSpPr txBox="1">
            <a:spLocks noChangeArrowheads="1"/>
          </p:cNvSpPr>
          <p:nvPr/>
        </p:nvSpPr>
        <p:spPr bwMode="auto">
          <a:xfrm>
            <a:off x="987425" y="2276475"/>
            <a:ext cx="1336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DOKUMEN PELELANGAN</a:t>
            </a:r>
          </a:p>
        </p:txBody>
      </p:sp>
      <p:sp>
        <p:nvSpPr>
          <p:cNvPr id="57353" name="Text Box 7"/>
          <p:cNvSpPr txBox="1">
            <a:spLocks noChangeArrowheads="1"/>
          </p:cNvSpPr>
          <p:nvPr/>
        </p:nvSpPr>
        <p:spPr bwMode="auto">
          <a:xfrm>
            <a:off x="2252663" y="2909888"/>
            <a:ext cx="139065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PELAKSANAAN PELELANGAN</a:t>
            </a:r>
          </a:p>
        </p:txBody>
      </p:sp>
      <p:sp>
        <p:nvSpPr>
          <p:cNvPr id="57354" name="Line 8"/>
          <p:cNvSpPr>
            <a:spLocks noChangeShapeType="1"/>
          </p:cNvSpPr>
          <p:nvPr/>
        </p:nvSpPr>
        <p:spPr bwMode="auto">
          <a:xfrm>
            <a:off x="447675" y="3748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Line 9"/>
          <p:cNvSpPr>
            <a:spLocks noChangeShapeType="1"/>
          </p:cNvSpPr>
          <p:nvPr/>
        </p:nvSpPr>
        <p:spPr bwMode="auto">
          <a:xfrm>
            <a:off x="1133475" y="3514725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Text Box 16"/>
          <p:cNvSpPr txBox="1">
            <a:spLocks noChangeArrowheads="1"/>
          </p:cNvSpPr>
          <p:nvPr/>
        </p:nvSpPr>
        <p:spPr bwMode="auto">
          <a:xfrm>
            <a:off x="7843838" y="2071688"/>
            <a:ext cx="1371600" cy="584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PENYERAHAN PROYEK</a:t>
            </a:r>
          </a:p>
        </p:txBody>
      </p:sp>
      <p:sp>
        <p:nvSpPr>
          <p:cNvPr id="57357" name="Text Box 23"/>
          <p:cNvSpPr txBox="1">
            <a:spLocks noChangeArrowheads="1"/>
          </p:cNvSpPr>
          <p:nvPr/>
        </p:nvSpPr>
        <p:spPr bwMode="auto">
          <a:xfrm>
            <a:off x="133350" y="4618038"/>
            <a:ext cx="703263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DES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58" name="Text Box 24"/>
          <p:cNvSpPr txBox="1">
            <a:spLocks noChangeArrowheads="1"/>
          </p:cNvSpPr>
          <p:nvPr/>
        </p:nvSpPr>
        <p:spPr bwMode="auto">
          <a:xfrm>
            <a:off x="2786050" y="4470400"/>
            <a:ext cx="927113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 MARET I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59" name="Line 28"/>
          <p:cNvSpPr>
            <a:spLocks noChangeShapeType="1"/>
          </p:cNvSpPr>
          <p:nvPr/>
        </p:nvSpPr>
        <p:spPr bwMode="auto">
          <a:xfrm>
            <a:off x="8524875" y="2611438"/>
            <a:ext cx="0" cy="1738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Text Box 38"/>
          <p:cNvSpPr txBox="1">
            <a:spLocks noChangeArrowheads="1"/>
          </p:cNvSpPr>
          <p:nvPr/>
        </p:nvSpPr>
        <p:spPr bwMode="auto">
          <a:xfrm>
            <a:off x="819150" y="4476750"/>
            <a:ext cx="633413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 JAN I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61" name="Text Box 39"/>
          <p:cNvSpPr txBox="1">
            <a:spLocks noChangeArrowheads="1"/>
          </p:cNvSpPr>
          <p:nvPr/>
        </p:nvSpPr>
        <p:spPr bwMode="auto">
          <a:xfrm>
            <a:off x="1446213" y="4530725"/>
            <a:ext cx="63341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 JAN II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62" name="AutoShape 40"/>
          <p:cNvSpPr>
            <a:spLocks/>
          </p:cNvSpPr>
          <p:nvPr/>
        </p:nvSpPr>
        <p:spPr bwMode="auto">
          <a:xfrm rot="5400000">
            <a:off x="2794001" y="3675062"/>
            <a:ext cx="228600" cy="1165225"/>
          </a:xfrm>
          <a:prstGeom prst="leftBrace">
            <a:avLst>
              <a:gd name="adj1" fmla="val 45096"/>
              <a:gd name="adj2" fmla="val 4817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solidFill>
                <a:srgbClr val="04617B"/>
              </a:solidFill>
              <a:latin typeface="Britannic Bold" pitchFamily="34" charset="0"/>
            </a:endParaRPr>
          </a:p>
        </p:txBody>
      </p:sp>
      <p:sp>
        <p:nvSpPr>
          <p:cNvPr id="57363" name="Text Box 45"/>
          <p:cNvSpPr txBox="1">
            <a:spLocks noChangeArrowheads="1"/>
          </p:cNvSpPr>
          <p:nvPr/>
        </p:nvSpPr>
        <p:spPr bwMode="auto">
          <a:xfrm>
            <a:off x="2889250" y="2214563"/>
            <a:ext cx="1968500" cy="7381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KONTRAK DITANDATANGANI  </a:t>
            </a:r>
          </a:p>
          <a:p>
            <a:pPr algn="ctr"/>
            <a:r>
              <a:rPr lang="en-US" sz="1400" b="1">
                <a:solidFill>
                  <a:schemeClr val="bg1"/>
                </a:solidFill>
                <a:latin typeface="Arial Narrow" pitchFamily="34" charset="0"/>
              </a:rPr>
              <a:t>0 %       </a:t>
            </a:r>
          </a:p>
        </p:txBody>
      </p:sp>
      <p:sp>
        <p:nvSpPr>
          <p:cNvPr id="57364" name="Text Box 46"/>
          <p:cNvSpPr txBox="1">
            <a:spLocks noChangeArrowheads="1"/>
          </p:cNvSpPr>
          <p:nvPr/>
        </p:nvSpPr>
        <p:spPr bwMode="auto">
          <a:xfrm>
            <a:off x="4243388" y="4121150"/>
            <a:ext cx="976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 MARET IV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65" name="Line 49"/>
          <p:cNvSpPr>
            <a:spLocks noChangeShapeType="1"/>
          </p:cNvSpPr>
          <p:nvPr/>
        </p:nvSpPr>
        <p:spPr bwMode="auto">
          <a:xfrm flipV="1">
            <a:off x="4638675" y="446087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" name="Text Box 50"/>
          <p:cNvSpPr txBox="1">
            <a:spLocks noChangeArrowheads="1"/>
          </p:cNvSpPr>
          <p:nvPr/>
        </p:nvSpPr>
        <p:spPr bwMode="auto">
          <a:xfrm>
            <a:off x="3876708" y="5095890"/>
            <a:ext cx="1614488" cy="584775"/>
          </a:xfrm>
          <a:prstGeom prst="rect">
            <a:avLst/>
          </a:prstGeom>
          <a:solidFill>
            <a:schemeClr val="tx1"/>
          </a:solidFill>
          <a:ln w="9525">
            <a:noFill/>
            <a:prstDash val="dash"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EVALUASI PBJ DITJEN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TERKAIT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7367" name="Text Box 51"/>
          <p:cNvSpPr txBox="1">
            <a:spLocks noChangeArrowheads="1"/>
          </p:cNvSpPr>
          <p:nvPr/>
        </p:nvSpPr>
        <p:spPr bwMode="auto">
          <a:xfrm>
            <a:off x="4781550" y="2328863"/>
            <a:ext cx="1524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EVALUASI 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</a:rPr>
              <a:t>BANGK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I </a:t>
            </a:r>
            <a:r>
              <a:rPr lang="en-US" sz="1100" b="1" dirty="0">
                <a:solidFill>
                  <a:srgbClr val="000000"/>
                </a:solidFill>
                <a:latin typeface="Calibri" pitchFamily="34" charset="0"/>
              </a:rPr>
              <a:t>(KESIAPAN LAPANGAN)</a:t>
            </a:r>
            <a:endParaRPr lang="en-US" sz="1100" dirty="0">
              <a:solidFill>
                <a:srgbClr val="04617B"/>
              </a:solidFill>
              <a:latin typeface="Calibri" pitchFamily="34" charset="0"/>
            </a:endParaRPr>
          </a:p>
        </p:txBody>
      </p:sp>
      <p:sp>
        <p:nvSpPr>
          <p:cNvPr id="57368" name="Text Box 55"/>
          <p:cNvSpPr txBox="1">
            <a:spLocks noChangeArrowheads="1"/>
          </p:cNvSpPr>
          <p:nvPr/>
        </p:nvSpPr>
        <p:spPr bwMode="auto">
          <a:xfrm>
            <a:off x="6072188" y="2187575"/>
            <a:ext cx="19018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EVALUASI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</a:rPr>
              <a:t>BANGK 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II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(REALISASI FISIK 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</a:rPr>
              <a:t>s/d AGUSTUS)</a:t>
            </a: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7369" name="Text Box 57"/>
          <p:cNvSpPr txBox="1">
            <a:spLocks noChangeArrowheads="1"/>
          </p:cNvSpPr>
          <p:nvPr/>
        </p:nvSpPr>
        <p:spPr bwMode="auto">
          <a:xfrm>
            <a:off x="6659563" y="4424363"/>
            <a:ext cx="90487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AGST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70" name="Line 58"/>
          <p:cNvSpPr>
            <a:spLocks noChangeShapeType="1"/>
          </p:cNvSpPr>
          <p:nvPr/>
        </p:nvSpPr>
        <p:spPr bwMode="auto">
          <a:xfrm>
            <a:off x="7099300" y="2863850"/>
            <a:ext cx="6350" cy="1489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1" name="Text Box 59"/>
          <p:cNvSpPr txBox="1">
            <a:spLocks noChangeArrowheads="1"/>
          </p:cNvSpPr>
          <p:nvPr/>
        </p:nvSpPr>
        <p:spPr bwMode="auto">
          <a:xfrm>
            <a:off x="7432675" y="3951288"/>
            <a:ext cx="9906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SEPT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2075" name="Text Box 60"/>
          <p:cNvSpPr txBox="1">
            <a:spLocks noChangeArrowheads="1"/>
          </p:cNvSpPr>
          <p:nvPr/>
        </p:nvSpPr>
        <p:spPr bwMode="auto">
          <a:xfrm>
            <a:off x="7361271" y="5095890"/>
            <a:ext cx="1746250" cy="523220"/>
          </a:xfrm>
          <a:prstGeom prst="rect">
            <a:avLst/>
          </a:prstGeom>
          <a:solidFill>
            <a:schemeClr val="tx1"/>
          </a:solidFill>
          <a:ln w="9525">
            <a:noFill/>
            <a:prstDash val="dash"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EVALUASI AKHIR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DITJEN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TERKAIT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7373" name="Text Box 64"/>
          <p:cNvSpPr txBox="1">
            <a:spLocks noChangeArrowheads="1"/>
          </p:cNvSpPr>
          <p:nvPr/>
        </p:nvSpPr>
        <p:spPr bwMode="auto">
          <a:xfrm>
            <a:off x="5981700" y="4086225"/>
            <a:ext cx="842963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dirty="0">
                <a:latin typeface="Arial Narrow" pitchFamily="34" charset="0"/>
              </a:rPr>
              <a:t>JUNI</a:t>
            </a:r>
          </a:p>
        </p:txBody>
      </p:sp>
      <p:sp>
        <p:nvSpPr>
          <p:cNvPr id="57374" name="Line 66"/>
          <p:cNvSpPr>
            <a:spLocks noChangeShapeType="1"/>
          </p:cNvSpPr>
          <p:nvPr/>
        </p:nvSpPr>
        <p:spPr bwMode="auto">
          <a:xfrm>
            <a:off x="5553075" y="3336925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5" name="Text Box 67"/>
          <p:cNvSpPr txBox="1">
            <a:spLocks noChangeArrowheads="1"/>
          </p:cNvSpPr>
          <p:nvPr/>
        </p:nvSpPr>
        <p:spPr bwMode="auto">
          <a:xfrm>
            <a:off x="5216525" y="4471988"/>
            <a:ext cx="664606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APRIL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76" name="Text Box 68"/>
          <p:cNvSpPr txBox="1">
            <a:spLocks noChangeArrowheads="1"/>
          </p:cNvSpPr>
          <p:nvPr/>
        </p:nvSpPr>
        <p:spPr bwMode="auto">
          <a:xfrm>
            <a:off x="8088313" y="4456113"/>
            <a:ext cx="89376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n-US" sz="1400" b="1" dirty="0">
                <a:latin typeface="Arial Narrow" pitchFamily="34" charset="0"/>
              </a:rPr>
              <a:t>OKT</a:t>
            </a:r>
          </a:p>
        </p:txBody>
      </p:sp>
      <p:sp>
        <p:nvSpPr>
          <p:cNvPr id="57377" name="Line 77"/>
          <p:cNvSpPr>
            <a:spLocks noChangeShapeType="1"/>
          </p:cNvSpPr>
          <p:nvPr/>
        </p:nvSpPr>
        <p:spPr bwMode="auto">
          <a:xfrm>
            <a:off x="3910013" y="3952875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8" name="Line 87"/>
          <p:cNvSpPr>
            <a:spLocks noChangeShapeType="1"/>
          </p:cNvSpPr>
          <p:nvPr/>
        </p:nvSpPr>
        <p:spPr bwMode="auto">
          <a:xfrm>
            <a:off x="7991475" y="3395663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9" name="Text Box 90"/>
          <p:cNvSpPr txBox="1">
            <a:spLocks noChangeArrowheads="1"/>
          </p:cNvSpPr>
          <p:nvPr/>
        </p:nvSpPr>
        <p:spPr bwMode="auto">
          <a:xfrm>
            <a:off x="3813175" y="3500438"/>
            <a:ext cx="3638550" cy="369887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bg1"/>
                </a:solidFill>
                <a:latin typeface="Arial Narrow" pitchFamily="34" charset="0"/>
              </a:rPr>
              <a:t>   Bintek,    Advokasi,  Monev</a:t>
            </a:r>
          </a:p>
        </p:txBody>
      </p:sp>
      <p:sp>
        <p:nvSpPr>
          <p:cNvPr id="57380" name="Text Box 24"/>
          <p:cNvSpPr txBox="1">
            <a:spLocks noChangeArrowheads="1"/>
          </p:cNvSpPr>
          <p:nvPr/>
        </p:nvSpPr>
        <p:spPr bwMode="auto">
          <a:xfrm>
            <a:off x="3541713" y="4411663"/>
            <a:ext cx="1030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MARET III</a:t>
            </a:r>
            <a:endParaRPr lang="en-US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7381" name="Text Box 6"/>
          <p:cNvSpPr txBox="1">
            <a:spLocks noChangeArrowheads="1"/>
          </p:cNvSpPr>
          <p:nvPr/>
        </p:nvSpPr>
        <p:spPr bwMode="auto">
          <a:xfrm>
            <a:off x="1549400" y="1738313"/>
            <a:ext cx="1477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00"/>
                </a:solidFill>
                <a:latin typeface="Calibri" pitchFamily="34" charset="0"/>
              </a:rPr>
              <a:t>PENGUMUMAN LELANG</a:t>
            </a:r>
          </a:p>
        </p:txBody>
      </p:sp>
      <p:sp>
        <p:nvSpPr>
          <p:cNvPr id="57382" name="Text Box 39"/>
          <p:cNvSpPr txBox="1">
            <a:spLocks noChangeArrowheads="1"/>
          </p:cNvSpPr>
          <p:nvPr/>
        </p:nvSpPr>
        <p:spPr bwMode="auto">
          <a:xfrm>
            <a:off x="1992313" y="4476750"/>
            <a:ext cx="63182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Arial Narrow" pitchFamily="34" charset="0"/>
              </a:rPr>
              <a:t>JAN III 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57383" name="Line 9"/>
          <p:cNvSpPr>
            <a:spLocks noChangeShapeType="1"/>
          </p:cNvSpPr>
          <p:nvPr/>
        </p:nvSpPr>
        <p:spPr bwMode="auto">
          <a:xfrm>
            <a:off x="1760538" y="2733675"/>
            <a:ext cx="0" cy="1646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4" name="Line 9"/>
          <p:cNvSpPr>
            <a:spLocks noChangeShapeType="1"/>
          </p:cNvSpPr>
          <p:nvPr/>
        </p:nvSpPr>
        <p:spPr bwMode="auto">
          <a:xfrm>
            <a:off x="2289175" y="2327275"/>
            <a:ext cx="0" cy="2011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5" name="Line 9"/>
          <p:cNvSpPr>
            <a:spLocks noChangeShapeType="1"/>
          </p:cNvSpPr>
          <p:nvPr/>
        </p:nvSpPr>
        <p:spPr bwMode="auto">
          <a:xfrm>
            <a:off x="3870325" y="2901950"/>
            <a:ext cx="0" cy="146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86" name="Line 77"/>
          <p:cNvSpPr>
            <a:spLocks noChangeShapeType="1"/>
          </p:cNvSpPr>
          <p:nvPr/>
        </p:nvSpPr>
        <p:spPr bwMode="auto">
          <a:xfrm>
            <a:off x="2289175" y="3952875"/>
            <a:ext cx="1582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87" name="Rectangle 53"/>
          <p:cNvSpPr>
            <a:spLocks noChangeArrowheads="1"/>
          </p:cNvSpPr>
          <p:nvPr/>
        </p:nvSpPr>
        <p:spPr bwMode="auto">
          <a:xfrm>
            <a:off x="2238375" y="3500438"/>
            <a:ext cx="1476375" cy="3381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 Narrow" pitchFamily="34" charset="0"/>
              </a:rPr>
              <a:t>Sosialisasi,</a:t>
            </a:r>
          </a:p>
        </p:txBody>
      </p:sp>
      <p:sp>
        <p:nvSpPr>
          <p:cNvPr id="55" name="Flowchart: Connector 54"/>
          <p:cNvSpPr/>
          <p:nvPr/>
        </p:nvSpPr>
        <p:spPr>
          <a:xfrm>
            <a:off x="428625" y="4381500"/>
            <a:ext cx="46038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6" name="Flowchart: Connector 55"/>
          <p:cNvSpPr/>
          <p:nvPr/>
        </p:nvSpPr>
        <p:spPr>
          <a:xfrm>
            <a:off x="1106488" y="4387850"/>
            <a:ext cx="46037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Flowchart: Connector 56"/>
          <p:cNvSpPr/>
          <p:nvPr/>
        </p:nvSpPr>
        <p:spPr>
          <a:xfrm>
            <a:off x="1739900" y="4397375"/>
            <a:ext cx="46038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8" name="Flowchart: Connector 57"/>
          <p:cNvSpPr/>
          <p:nvPr/>
        </p:nvSpPr>
        <p:spPr>
          <a:xfrm>
            <a:off x="2276475" y="4397375"/>
            <a:ext cx="46038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9" name="Flowchart: Connector 58"/>
          <p:cNvSpPr/>
          <p:nvPr/>
        </p:nvSpPr>
        <p:spPr>
          <a:xfrm>
            <a:off x="3500438" y="4397375"/>
            <a:ext cx="46037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0" name="Flowchart: Connector 59"/>
          <p:cNvSpPr/>
          <p:nvPr/>
        </p:nvSpPr>
        <p:spPr>
          <a:xfrm>
            <a:off x="3856038" y="4381500"/>
            <a:ext cx="46037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1" name="Flowchart: Connector 60"/>
          <p:cNvSpPr/>
          <p:nvPr/>
        </p:nvSpPr>
        <p:spPr>
          <a:xfrm>
            <a:off x="4616450" y="4371975"/>
            <a:ext cx="46038" cy="46038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2" name="Flowchart: Connector 61"/>
          <p:cNvSpPr/>
          <p:nvPr/>
        </p:nvSpPr>
        <p:spPr>
          <a:xfrm>
            <a:off x="5535613" y="4386263"/>
            <a:ext cx="46037" cy="46037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3" name="Flowchart: Connector 62"/>
          <p:cNvSpPr/>
          <p:nvPr/>
        </p:nvSpPr>
        <p:spPr>
          <a:xfrm>
            <a:off x="6296025" y="4386263"/>
            <a:ext cx="46038" cy="46037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4" name="Flowchart: Connector 63"/>
          <p:cNvSpPr/>
          <p:nvPr/>
        </p:nvSpPr>
        <p:spPr>
          <a:xfrm>
            <a:off x="7094538" y="4376738"/>
            <a:ext cx="44450" cy="46037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Flowchart: Connector 64"/>
          <p:cNvSpPr/>
          <p:nvPr/>
        </p:nvSpPr>
        <p:spPr>
          <a:xfrm>
            <a:off x="7966075" y="4386263"/>
            <a:ext cx="46038" cy="44450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Flowchart: Connector 65"/>
          <p:cNvSpPr/>
          <p:nvPr/>
        </p:nvSpPr>
        <p:spPr>
          <a:xfrm>
            <a:off x="8509000" y="4386263"/>
            <a:ext cx="44450" cy="44450"/>
          </a:xfrm>
          <a:prstGeom prst="flowChartConnector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400" name="Line 49"/>
          <p:cNvSpPr>
            <a:spLocks noChangeShapeType="1"/>
          </p:cNvSpPr>
          <p:nvPr/>
        </p:nvSpPr>
        <p:spPr bwMode="auto">
          <a:xfrm flipV="1">
            <a:off x="6327775" y="44958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01" name="Line 49"/>
          <p:cNvSpPr>
            <a:spLocks noChangeShapeType="1"/>
          </p:cNvSpPr>
          <p:nvPr/>
        </p:nvSpPr>
        <p:spPr bwMode="auto">
          <a:xfrm flipV="1">
            <a:off x="7993063" y="4462463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667625" y="2851150"/>
            <a:ext cx="647700" cy="576263"/>
          </a:xfrm>
          <a:prstGeom prst="ellipse">
            <a:avLst/>
          </a:prstGeom>
          <a:solidFill>
            <a:srgbClr val="FF000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68" name="5-Point Star 67"/>
          <p:cNvSpPr/>
          <p:nvPr/>
        </p:nvSpPr>
        <p:spPr>
          <a:xfrm>
            <a:off x="142875" y="3209925"/>
            <a:ext cx="755650" cy="739775"/>
          </a:xfrm>
          <a:prstGeom prst="star5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368B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 flipV="1">
            <a:off x="0" y="6500813"/>
            <a:ext cx="9144000" cy="1889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Text Box 60"/>
          <p:cNvSpPr txBox="1">
            <a:spLocks noChangeArrowheads="1"/>
          </p:cNvSpPr>
          <p:nvPr/>
        </p:nvSpPr>
        <p:spPr bwMode="auto">
          <a:xfrm>
            <a:off x="5468956" y="5191796"/>
            <a:ext cx="1746250" cy="523220"/>
          </a:xfrm>
          <a:prstGeom prst="rect">
            <a:avLst/>
          </a:prstGeom>
          <a:solidFill>
            <a:schemeClr val="tx1"/>
          </a:solidFill>
          <a:ln w="9525">
            <a:noFill/>
            <a:prstDash val="dash"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MIDTERM REVIEW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DITJEN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TERKAIT</a:t>
            </a: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-1285875" y="37147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0858500" y="42862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09" name="Text Box 88"/>
          <p:cNvSpPr txBox="1">
            <a:spLocks noChangeArrowheads="1"/>
          </p:cNvSpPr>
          <p:nvPr/>
        </p:nvSpPr>
        <p:spPr bwMode="auto">
          <a:xfrm>
            <a:off x="7604125" y="2954338"/>
            <a:ext cx="852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Britannic Bold" pitchFamily="34" charset="0"/>
              </a:rPr>
              <a:t>100 %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64350-93A4-46BF-97C1-AC7D8C151256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Equity">
  <a:themeElements>
    <a:clrScheme name="5_Equity 1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FFFFFF"/>
      </a:accent3>
      <a:accent4>
        <a:srgbClr val="000000"/>
      </a:accent4>
      <a:accent5>
        <a:srgbClr val="E6B1AB"/>
      </a:accent5>
      <a:accent6>
        <a:srgbClr val="8C281B"/>
      </a:accent6>
      <a:hlink>
        <a:srgbClr val="CC9900"/>
      </a:hlink>
      <a:folHlink>
        <a:srgbClr val="96A9A9"/>
      </a:folHlink>
    </a:clrScheme>
    <a:fontScheme name="5_Equity">
      <a:majorFont>
        <a:latin typeface="Franklin Gothic Book"/>
        <a:ea typeface=""/>
        <a:cs typeface=""/>
      </a:majorFont>
      <a:minorFont>
        <a:latin typeface="Perpet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5_Equity 1">
        <a:dk1>
          <a:srgbClr val="000000"/>
        </a:dk1>
        <a:lt1>
          <a:srgbClr val="FFFFFF"/>
        </a:lt1>
        <a:dk2>
          <a:srgbClr val="696464"/>
        </a:dk2>
        <a:lt2>
          <a:srgbClr val="E9E5DC"/>
        </a:lt2>
        <a:accent1>
          <a:srgbClr val="D34817"/>
        </a:accent1>
        <a:accent2>
          <a:srgbClr val="9B2D1F"/>
        </a:accent2>
        <a:accent3>
          <a:srgbClr val="FFFFFF"/>
        </a:accent3>
        <a:accent4>
          <a:srgbClr val="000000"/>
        </a:accent4>
        <a:accent5>
          <a:srgbClr val="E6B1AB"/>
        </a:accent5>
        <a:accent6>
          <a:srgbClr val="8C281B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Pages>0</Pages>
  <Words>1688</Words>
  <Characters>0</Characters>
  <Application>Microsoft Office PowerPoint</Application>
  <DocSecurity>0</DocSecurity>
  <PresentationFormat>On-screen Show (4:3)</PresentationFormat>
  <Lines>0</Lines>
  <Paragraphs>851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Civic</vt:lpstr>
      <vt:lpstr>7_Equity</vt:lpstr>
      <vt:lpstr>Slide 1</vt:lpstr>
      <vt:lpstr>Slide 2</vt:lpstr>
      <vt:lpstr>Slide 3</vt:lpstr>
      <vt:lpstr>ANGGARAN KEMDESA, PDT DAN TRANSMIGRASI</vt:lpstr>
      <vt:lpstr>Slide 5</vt:lpstr>
      <vt:lpstr>MEKANISME USULAN PROGRAM (Permenakertrans No. 12 Tahun 2006 Tentang Tata Cara Pengajuan Usulan Program Bidang Ketenagakerjaan dan Ketransmigrasian)</vt:lpstr>
      <vt:lpstr>SYARAT USULAN PROGRAM</vt:lpstr>
      <vt:lpstr>Slide 8</vt:lpstr>
      <vt:lpstr>Slide 9</vt:lpstr>
      <vt:lpstr>MATRIKS LOKASI DAN ALOKASI TERKAIT PENYEDIAAN SARANA AIR BERSIH</vt:lpstr>
      <vt:lpstr>DITJEN PKP</vt:lpstr>
      <vt:lpstr>DITJEN PKP</vt:lpstr>
      <vt:lpstr>DITJEN PKP</vt:lpstr>
      <vt:lpstr>DITJEN PDT</vt:lpstr>
      <vt:lpstr>DITJEN PDT</vt:lpstr>
      <vt:lpstr>PDTu</vt:lpstr>
      <vt:lpstr>PDTu</vt:lpstr>
      <vt:lpstr>TERIMA KASIH </vt:lpstr>
      <vt:lpstr>Slide 19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BAHAN  PENYERAPAN ANGGARAN 2015 KEMENTERIAN DESA, PDT DAN TRANSMIGRASI</dc:title>
  <dc:creator>Rachmatia Handayani</dc:creator>
  <cp:lastModifiedBy>TOSHIBA</cp:lastModifiedBy>
  <cp:revision>264</cp:revision>
  <dcterms:created xsi:type="dcterms:W3CDTF">2015-06-21T11:47:33Z</dcterms:created>
  <dcterms:modified xsi:type="dcterms:W3CDTF">2015-09-16T03:35:42Z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